
<file path=[Content_Types].xml><?xml version="1.0" encoding="utf-8"?>
<Types xmlns="http://schemas.openxmlformats.org/package/2006/content-types">
  <Default Extension="jfif" ContentType="image/jpeg"/>
  <Default Extension="png" ContentType="image/png"/>
  <Default Extension="tmp" ContentType="image/png"/>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355" r:id="rId2"/>
    <p:sldId id="377" r:id="rId3"/>
    <p:sldId id="356" r:id="rId4"/>
    <p:sldId id="371" r:id="rId5"/>
    <p:sldId id="357" r:id="rId6"/>
    <p:sldId id="359" r:id="rId7"/>
    <p:sldId id="367" r:id="rId8"/>
    <p:sldId id="378" r:id="rId9"/>
    <p:sldId id="362" r:id="rId10"/>
    <p:sldId id="363" r:id="rId11"/>
    <p:sldId id="364" r:id="rId12"/>
    <p:sldId id="380" r:id="rId13"/>
    <p:sldId id="365" r:id="rId14"/>
    <p:sldId id="385" r:id="rId15"/>
    <p:sldId id="386" r:id="rId16"/>
    <p:sldId id="387" r:id="rId17"/>
    <p:sldId id="393" r:id="rId18"/>
    <p:sldId id="394" r:id="rId19"/>
    <p:sldId id="390" r:id="rId20"/>
    <p:sldId id="389" r:id="rId21"/>
    <p:sldId id="391" r:id="rId22"/>
    <p:sldId id="392" r:id="rId23"/>
    <p:sldId id="397" r:id="rId24"/>
    <p:sldId id="398" r:id="rId25"/>
    <p:sldId id="399" r:id="rId26"/>
    <p:sldId id="388" r:id="rId27"/>
    <p:sldId id="372" r:id="rId28"/>
    <p:sldId id="376" r:id="rId29"/>
    <p:sldId id="395" r:id="rId30"/>
    <p:sldId id="396" r:id="rId31"/>
    <p:sldId id="358" r:id="rId32"/>
  </p:sldIdLst>
  <p:sldSz cx="12192000" cy="6858000"/>
  <p:notesSz cx="6858000" cy="9144000"/>
  <p:defaultText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 id="1" name="Rishav Singh" initials="RS" lastIdx="1" clrIdx="1">
    <p:extLst>
      <p:ext uri="{19B8F6BF-5375-455C-9EA6-DF929625EA0E}">
        <p15:presenceInfo xmlns:p15="http://schemas.microsoft.com/office/powerpoint/2012/main" userId="617df6cc3152fb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BC267F"/>
    <a:srgbClr val="004289"/>
    <a:srgbClr val="FFFFFF"/>
    <a:srgbClr val="3366FF"/>
    <a:srgbClr val="003683"/>
    <a:srgbClr val="EF3E40"/>
    <a:srgbClr val="003F88"/>
    <a:srgbClr val="F03534"/>
    <a:srgbClr val="4478A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9" autoAdjust="0"/>
    <p:restoredTop sz="94660"/>
  </p:normalViewPr>
  <p:slideViewPr>
    <p:cSldViewPr snapToGrid="0" snapToObjects="1">
      <p:cViewPr varScale="1">
        <p:scale>
          <a:sx n="89" d="100"/>
          <a:sy n="89" d="100"/>
        </p:scale>
        <p:origin x="374" y="53"/>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9" d="100"/>
          <a:sy n="59" d="100"/>
        </p:scale>
        <p:origin x="1746"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A28833F3-6894-4446-9DD7-7BF5273401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FEF6AF53-87C6-44D6-8DF0-82D50DF3A3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C3275-9D44-403D-A9EB-A3A69884D368}" type="datetimeFigureOut">
              <a:rPr lang="en-US" smtClean="0"/>
              <a:t>12/7/2020</a:t>
            </a:fld>
            <a:endParaRPr lang="en-US" dirty="0"/>
          </a:p>
        </p:txBody>
      </p:sp>
      <p:sp>
        <p:nvSpPr>
          <p:cNvPr id="4" name="Footer Placeholder 3">
            <a:extLst>
              <a:ext uri="{FF2B5EF4-FFF2-40B4-BE49-F238E27FC236}">
                <a16:creationId xmlns="" xmlns:a16="http://schemas.microsoft.com/office/drawing/2014/main" id="{4A2EFB75-7C7E-4071-8E1E-D75D344B1E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01A295B7-2BD5-4BB8-9CAC-58DBCA39BE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83D9E9-DEB7-4D51-A02F-CCFF7D723D36}" type="slidenum">
              <a:rPr lang="en-US" smtClean="0"/>
              <a:t>‹#›</a:t>
            </a:fld>
            <a:endParaRPr lang="en-US" dirty="0"/>
          </a:p>
        </p:txBody>
      </p:sp>
    </p:spTree>
    <p:extLst>
      <p:ext uri="{BB962C8B-B14F-4D97-AF65-F5344CB8AC3E}">
        <p14:creationId xmlns:p14="http://schemas.microsoft.com/office/powerpoint/2010/main" val="23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pPr/>
              <a:t>12/7/2020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pPr/>
              <a:t>‹#›</a:t>
            </a:fld>
            <a:endParaRPr lang="en-US" dirty="0"/>
          </a:p>
        </p:txBody>
      </p:sp>
    </p:spTree>
    <p:extLst>
      <p:ext uri="{BB962C8B-B14F-4D97-AF65-F5344CB8AC3E}">
        <p14:creationId xmlns:p14="http://schemas.microsoft.com/office/powerpoint/2010/main" val="37099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785012C-24FD-4033-9E4F-17EFABF705B6}" type="slidenum">
              <a:rPr lang="en-US" smtClean="0"/>
              <a:pPr/>
              <a:t>5</a:t>
            </a:fld>
            <a:endParaRPr lang="en-US" dirty="0"/>
          </a:p>
        </p:txBody>
      </p:sp>
    </p:spTree>
    <p:extLst>
      <p:ext uri="{BB962C8B-B14F-4D97-AF65-F5344CB8AC3E}">
        <p14:creationId xmlns:p14="http://schemas.microsoft.com/office/powerpoint/2010/main" val="835401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785012C-24FD-4033-9E4F-17EFABF705B6}" type="slidenum">
              <a:rPr lang="en-US" smtClean="0"/>
              <a:pPr/>
              <a:t>19</a:t>
            </a:fld>
            <a:endParaRPr lang="en-US" dirty="0"/>
          </a:p>
        </p:txBody>
      </p:sp>
    </p:spTree>
    <p:extLst>
      <p:ext uri="{BB962C8B-B14F-4D97-AF65-F5344CB8AC3E}">
        <p14:creationId xmlns:p14="http://schemas.microsoft.com/office/powerpoint/2010/main" val="30542780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B65080AC-C60D-4695-B305-1501005DDE0E}"/>
              </a:ext>
            </a:extLst>
          </p:cNvPr>
          <p:cNvSpPr>
            <a:spLocks noGrp="1"/>
          </p:cNvSpPr>
          <p:nvPr>
            <p:ph type="dt" sz="half" idx="10"/>
          </p:nvPr>
        </p:nvSpPr>
        <p:spPr/>
        <p:txBody>
          <a:bodyPr/>
          <a:lstStyle/>
          <a:p>
            <a:fld id="{AD5D2152-08A9-004F-BE32-52A9C6BDFCAD}" type="datetimeFigureOut">
              <a:rPr lang="en-US" smtClean="0"/>
              <a:pPr/>
              <a:t>12/7/2020</a:t>
            </a:fld>
            <a:endParaRPr lang="en-US" dirty="0"/>
          </a:p>
        </p:txBody>
      </p:sp>
      <p:sp>
        <p:nvSpPr>
          <p:cNvPr id="4" name="Footer Placeholder 3">
            <a:extLst>
              <a:ext uri="{FF2B5EF4-FFF2-40B4-BE49-F238E27FC236}">
                <a16:creationId xmlns="" xmlns:a16="http://schemas.microsoft.com/office/drawing/2014/main" id="{79CD6079-B8BA-462C-B4F8-F879949CFE4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 xmlns:a16="http://schemas.microsoft.com/office/drawing/2014/main"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316370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12/7/2020</a:t>
            </a:fld>
            <a:endParaRPr lang="en-US" dirty="0"/>
          </a:p>
        </p:txBody>
      </p:sp>
      <p:sp>
        <p:nvSpPr>
          <p:cNvPr id="4" name="Footer Placeholder 3">
            <a:extLst>
              <a:ext uri="{FF2B5EF4-FFF2-40B4-BE49-F238E27FC236}">
                <a16:creationId xmlns="" xmlns:a16="http://schemas.microsoft.com/office/drawing/2014/main" id="{FF12C376-8056-427F-AD3A-8606A9785C6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dirty="0"/>
          </a:p>
        </p:txBody>
      </p:sp>
      <p:sp>
        <p:nvSpPr>
          <p:cNvPr id="6" name="Title 1">
            <a:extLst>
              <a:ext uri="{FF2B5EF4-FFF2-40B4-BE49-F238E27FC236}">
                <a16:creationId xmlns="" xmlns:a16="http://schemas.microsoft.com/office/drawing/2014/main"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val="2387852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12/7/2020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dirty="0"/>
          </a:p>
        </p:txBody>
      </p:sp>
      <p:sp>
        <p:nvSpPr>
          <p:cNvPr id="5" name="Title Placeholder 1">
            <a:extLst>
              <a:ext uri="{FF2B5EF4-FFF2-40B4-BE49-F238E27FC236}">
                <a16:creationId xmlns="" xmlns:a16="http://schemas.microsoft.com/office/drawing/2014/main" id="{7E9BCB5A-9765-46B3-8024-522FDFBD4395}"/>
              </a:ext>
            </a:extLst>
          </p:cNvPr>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a:extLst>
              <a:ext uri="{FF2B5EF4-FFF2-40B4-BE49-F238E27FC236}">
                <a16:creationId xmlns="" xmlns:a16="http://schemas.microsoft.com/office/drawing/2014/main" id="{ABC7395B-BA29-4C79-BEEB-EE53CCFC2685}"/>
              </a:ext>
            </a:extLst>
          </p:cNvPr>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a:extLst>
              <a:ext uri="{FF2B5EF4-FFF2-40B4-BE49-F238E27FC236}">
                <a16:creationId xmlns="" xmlns:a16="http://schemas.microsoft.com/office/drawing/2014/main" id="{6A950C3E-4668-4901-9878-0DF46FD8E602}"/>
              </a:ext>
            </a:extLst>
          </p:cNvPr>
          <p:cNvSpPr txBox="1">
            <a:spLocks/>
          </p:cNvSpPr>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352991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128D82-6440-427D-B2A3-40E4C2EDFA73}"/>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a:extLst>
              <a:ext uri="{FF2B5EF4-FFF2-40B4-BE49-F238E27FC236}">
                <a16:creationId xmlns=""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12/7/2020</a:t>
            </a:fld>
            <a:endParaRPr lang="en-US" dirty="0"/>
          </a:p>
        </p:txBody>
      </p:sp>
      <p:sp>
        <p:nvSpPr>
          <p:cNvPr id="4" name="Footer Placeholder 3">
            <a:extLst>
              <a:ext uri="{FF2B5EF4-FFF2-40B4-BE49-F238E27FC236}">
                <a16:creationId xmlns="" xmlns:a16="http://schemas.microsoft.com/office/drawing/2014/main" id="{FF12C376-8056-427F-AD3A-8606A9785C6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3073720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12811830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pPr/>
              <a:t>12/7/2020</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78771406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5" r:id="rId3"/>
    <p:sldLayoutId id="2147483663" r:id="rId4"/>
    <p:sldLayoutId id="2147483650" r:id="rId5"/>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hyperlink" Target="https://www.geeksforgeeks.org/"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geeksforgeeks.org/count-number-ways-reach-destination-maze/#:~:text=Given a maze with obstacles,, j+1) only." TargetMode="Externa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medium.com/" TargetMode="External"/><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geeksforgeeks.org/" TargetMode="External"/><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jfif"/></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jfif"/><Relationship Id="rId2" Type="http://schemas.openxmlformats.org/officeDocument/2006/relationships/image" Target="../media/image9.jpg"/><Relationship Id="rId1" Type="http://schemas.openxmlformats.org/officeDocument/2006/relationships/slideLayout" Target="../slideLayouts/slideLayout3.xml"/><Relationship Id="rId4" Type="http://schemas.openxmlformats.org/officeDocument/2006/relationships/image" Target="../media/image11.jfif"/></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9532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 xmlns:a16="http://schemas.microsoft.com/office/drawing/2014/main" id="{5249DB57-AC36-4CC8-B971-47EDF1410301}"/>
              </a:ext>
            </a:extLst>
          </p:cNvPr>
          <p:cNvSpPr>
            <a:spLocks noGrp="1"/>
          </p:cNvSpPr>
          <p:nvPr>
            <p:ph type="title"/>
          </p:nvPr>
        </p:nvSpPr>
        <p:spPr>
          <a:xfrm>
            <a:off x="0" y="305119"/>
            <a:ext cx="10972800" cy="1143000"/>
          </a:xfrm>
        </p:spPr>
        <p:txBody>
          <a:bodyPr>
            <a:normAutofit/>
          </a:bodyPr>
          <a:lstStyle/>
          <a:p>
            <a:r>
              <a:rPr lang="en-IN" sz="6000" b="1" dirty="0">
                <a:latin typeface="Times New Roman" panose="02020603050405020304" pitchFamily="18" charset="0"/>
                <a:cs typeface="Times New Roman" panose="02020603050405020304" pitchFamily="18" charset="0"/>
              </a:rPr>
              <a:t>Objectives</a:t>
            </a:r>
          </a:p>
        </p:txBody>
      </p:sp>
      <p:sp>
        <p:nvSpPr>
          <p:cNvPr id="10" name="TextBox 9">
            <a:extLst>
              <a:ext uri="{FF2B5EF4-FFF2-40B4-BE49-F238E27FC236}">
                <a16:creationId xmlns="" xmlns:a16="http://schemas.microsoft.com/office/drawing/2014/main" id="{B164AD2A-D767-4D1A-8501-1E9813CED524}"/>
              </a:ext>
            </a:extLst>
          </p:cNvPr>
          <p:cNvSpPr txBox="1"/>
          <p:nvPr/>
        </p:nvSpPr>
        <p:spPr>
          <a:xfrm>
            <a:off x="444380" y="2045637"/>
            <a:ext cx="9118363" cy="5088573"/>
          </a:xfrm>
          <a:prstGeom prst="rect">
            <a:avLst/>
          </a:prstGeom>
          <a:noFill/>
        </p:spPr>
        <p:txBody>
          <a:bodyPr wrap="square" rtlCol="0">
            <a:spAutoFit/>
          </a:bodyPr>
          <a:lstStyle/>
          <a:p>
            <a:pPr marL="342900" lvl="0" indent="-342900">
              <a:lnSpc>
                <a:spcPct val="106000"/>
              </a:lnSpc>
              <a:buFont typeface="Wingdings" panose="05000000000000000000" pitchFamily="2" charset="2"/>
              <a:buChar char="Ø"/>
            </a:pPr>
            <a:r>
              <a:rPr lang="en-IN" sz="2000" dirty="0" smtClean="0">
                <a:latin typeface="Times New Roman" panose="02020603050405020304" pitchFamily="18" charset="0"/>
                <a:ea typeface="Calibri" panose="020F0502020204030204" pitchFamily="34" charset="0"/>
                <a:cs typeface="Times New Roman" panose="02020603050405020304" pitchFamily="18" charset="0"/>
              </a:rPr>
              <a:t>Creating an Text Based Multiplayer on a Single Window. </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6000"/>
              </a:lnSpc>
            </a:pPr>
            <a:r>
              <a:rPr lang="en-IN" sz="2000" dirty="0" smtClean="0">
                <a:effectLst/>
                <a:latin typeface="Times New Roman" panose="02020603050405020304" pitchFamily="18" charset="0"/>
                <a:ea typeface="Calibri" panose="020F0502020204030204" pitchFamily="34" charset="0"/>
                <a:cs typeface="Times New Roman" panose="02020603050405020304" pitchFamily="18" charset="0"/>
              </a:rPr>
              <a:t>       </a:t>
            </a:r>
          </a:p>
          <a:p>
            <a:pPr lvl="0">
              <a:lnSpc>
                <a:spcPct val="106000"/>
              </a:lnSpc>
            </a:pPr>
            <a:r>
              <a:rPr lang="en-IN" sz="2000" dirty="0">
                <a:latin typeface="Times New Roman" panose="02020603050405020304" pitchFamily="18" charset="0"/>
                <a:ea typeface="Calibri" panose="020F0502020204030204" pitchFamily="34" charset="0"/>
                <a:cs typeface="Times New Roman" panose="02020603050405020304" pitchFamily="18" charset="0"/>
              </a:rPr>
              <a:t> </a:t>
            </a:r>
            <a:r>
              <a:rPr lang="en-IN" sz="2000" dirty="0" smtClean="0">
                <a:latin typeface="Times New Roman" panose="02020603050405020304" pitchFamily="18" charset="0"/>
                <a:ea typeface="Calibri" panose="020F0502020204030204" pitchFamily="34" charset="0"/>
                <a:cs typeface="Times New Roman" panose="02020603050405020304" pitchFamily="18" charset="0"/>
              </a:rPr>
              <a:t>          =&gt; </a:t>
            </a:r>
            <a:r>
              <a:rPr lang="en-IN" sz="2000" dirty="0" smtClean="0">
                <a:effectLst/>
                <a:latin typeface="Times New Roman" panose="02020603050405020304" pitchFamily="18" charset="0"/>
                <a:ea typeface="Calibri" panose="020F0502020204030204" pitchFamily="34" charset="0"/>
                <a:cs typeface="Times New Roman" panose="02020603050405020304" pitchFamily="18" charset="0"/>
              </a:rPr>
              <a:t>Creating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an interface for the </a:t>
            </a:r>
            <a:r>
              <a:rPr lang="en-IN" sz="2000" dirty="0" smtClean="0">
                <a:effectLst/>
                <a:latin typeface="Times New Roman" panose="02020603050405020304" pitchFamily="18" charset="0"/>
                <a:ea typeface="Calibri" panose="020F0502020204030204" pitchFamily="34" charset="0"/>
                <a:cs typeface="Times New Roman" panose="02020603050405020304" pitchFamily="18" charset="0"/>
              </a:rPr>
              <a:t>users</a:t>
            </a:r>
            <a:r>
              <a:rPr lang="en-IN" sz="2000" dirty="0">
                <a:latin typeface="Times New Roman" panose="02020603050405020304" pitchFamily="18" charset="0"/>
                <a:ea typeface="Calibri" panose="020F0502020204030204" pitchFamily="34" charset="0"/>
                <a:cs typeface="Times New Roman" panose="02020603050405020304" pitchFamily="18" charset="0"/>
              </a:rPr>
              <a:t> </a:t>
            </a:r>
            <a:r>
              <a:rPr lang="en-IN" sz="2000" dirty="0" smtClean="0">
                <a:latin typeface="Times New Roman" panose="02020603050405020304" pitchFamily="18" charset="0"/>
                <a:ea typeface="Calibri" panose="020F0502020204030204" pitchFamily="34" charset="0"/>
                <a:cs typeface="Times New Roman" panose="02020603050405020304" pitchFamily="18" charset="0"/>
              </a:rPr>
              <a:t>to play Single &amp; Multiplayer  </a:t>
            </a:r>
          </a:p>
          <a:p>
            <a:pPr lvl="0">
              <a:lnSpc>
                <a:spcPct val="106000"/>
              </a:lnSpc>
            </a:pPr>
            <a:r>
              <a:rPr lang="en-IN" sz="2000" dirty="0" smtClean="0">
                <a:latin typeface="Times New Roman" panose="02020603050405020304" pitchFamily="18" charset="0"/>
                <a:ea typeface="Calibri" panose="020F0502020204030204" pitchFamily="34" charset="0"/>
                <a:cs typeface="Times New Roman" panose="02020603050405020304" pitchFamily="18" charset="0"/>
              </a:rPr>
              <a:t>.                mode.</a:t>
            </a:r>
            <a:endParaRPr lang="en-IN" sz="20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514350" lvl="0" indent="-514350">
              <a:lnSpc>
                <a:spcPct val="106000"/>
              </a:lnSpc>
              <a:buFont typeface="+mj-lt"/>
              <a:buAutoNum type="arabicPeriod"/>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06000"/>
              </a:lnSpc>
            </a:pPr>
            <a:r>
              <a:rPr lang="en-IN" sz="2000" dirty="0" smtClean="0">
                <a:latin typeface="Times New Roman" panose="02020603050405020304" pitchFamily="18" charset="0"/>
                <a:ea typeface="Calibri" panose="020F0502020204030204" pitchFamily="34" charset="0"/>
                <a:cs typeface="Times New Roman" panose="02020603050405020304" pitchFamily="18" charset="0"/>
              </a:rPr>
              <a:t>           =&gt; Taking user Input on the parallel running of timer loop using </a:t>
            </a:r>
            <a:r>
              <a:rPr lang="en-IN" sz="2000" dirty="0" smtClean="0">
                <a:latin typeface="Times New Roman" panose="02020603050405020304" pitchFamily="18" charset="0"/>
                <a:ea typeface="Calibri" panose="020F0502020204030204" pitchFamily="34" charset="0"/>
                <a:cs typeface="Times New Roman" panose="02020603050405020304" pitchFamily="18" charset="0"/>
              </a:rPr>
              <a:t>Kbhit Function</a:t>
            </a:r>
            <a:r>
              <a:rPr lang="en-IN" sz="2000" dirty="0" smtClean="0">
                <a:latin typeface="Times New Roman" panose="02020603050405020304" pitchFamily="18" charset="0"/>
                <a:ea typeface="Calibri" panose="020F0502020204030204" pitchFamily="34" charset="0"/>
                <a:cs typeface="Times New Roman" panose="02020603050405020304" pitchFamily="18" charset="0"/>
              </a:rPr>
              <a:t>.</a:t>
            </a:r>
          </a:p>
          <a:p>
            <a:pPr lvl="0">
              <a:lnSpc>
                <a:spcPct val="106000"/>
              </a:lnSpc>
            </a:pPr>
            <a:endParaRPr lang="en-IN" sz="2000" dirty="0" smtClean="0">
              <a:latin typeface="Times New Roman" panose="02020603050405020304" pitchFamily="18" charset="0"/>
              <a:ea typeface="Calibri" panose="020F0502020204030204" pitchFamily="34" charset="0"/>
              <a:cs typeface="Times New Roman" panose="02020603050405020304" pitchFamily="18" charset="0"/>
            </a:endParaRPr>
          </a:p>
          <a:p>
            <a:pPr lvl="0">
              <a:lnSpc>
                <a:spcPct val="106000"/>
              </a:lnSpc>
            </a:pPr>
            <a:r>
              <a:rPr lang="en-IN" sz="2000" dirty="0">
                <a:latin typeface="Times New Roman" panose="02020603050405020304" pitchFamily="18" charset="0"/>
                <a:ea typeface="Calibri" panose="020F0502020204030204" pitchFamily="34" charset="0"/>
                <a:cs typeface="Times New Roman" panose="02020603050405020304" pitchFamily="18" charset="0"/>
              </a:rPr>
              <a:t> </a:t>
            </a:r>
            <a:r>
              <a:rPr lang="en-IN" sz="2000" dirty="0" smtClean="0">
                <a:latin typeface="Times New Roman" panose="02020603050405020304" pitchFamily="18" charset="0"/>
                <a:ea typeface="Calibri" panose="020F0502020204030204" pitchFamily="34" charset="0"/>
                <a:cs typeface="Times New Roman" panose="02020603050405020304" pitchFamily="18" charset="0"/>
              </a:rPr>
              <a:t>          =&gt; Implementing the Algorithms Under Different Rounds</a:t>
            </a:r>
            <a:r>
              <a:rPr lang="en-IN" sz="2000" dirty="0" smtClean="0">
                <a:latin typeface="Times New Roman" panose="02020603050405020304" pitchFamily="18" charset="0"/>
                <a:ea typeface="Calibri" panose="020F0502020204030204" pitchFamily="34" charset="0"/>
                <a:cs typeface="Times New Roman" panose="02020603050405020304" pitchFamily="18" charset="0"/>
              </a:rPr>
              <a:t>.</a:t>
            </a:r>
          </a:p>
          <a:p>
            <a:pPr lvl="0">
              <a:lnSpc>
                <a:spcPct val="106000"/>
              </a:lnSpc>
            </a:pPr>
            <a:r>
              <a:rPr lang="en-IN" sz="2000" dirty="0">
                <a:latin typeface="Times New Roman" panose="02020603050405020304" pitchFamily="18" charset="0"/>
                <a:ea typeface="Calibri" panose="020F0502020204030204" pitchFamily="34" charset="0"/>
                <a:cs typeface="Times New Roman" panose="02020603050405020304" pitchFamily="18" charset="0"/>
              </a:rPr>
              <a:t> </a:t>
            </a:r>
            <a:endParaRPr lang="en-IN" sz="2000" dirty="0" smtClean="0">
              <a:latin typeface="Times New Roman" panose="02020603050405020304" pitchFamily="18" charset="0"/>
              <a:ea typeface="Calibri" panose="020F0502020204030204" pitchFamily="34" charset="0"/>
              <a:cs typeface="Times New Roman" panose="02020603050405020304" pitchFamily="18" charset="0"/>
            </a:endParaRPr>
          </a:p>
          <a:p>
            <a:pPr lvl="0">
              <a:lnSpc>
                <a:spcPct val="106000"/>
              </a:lnSpc>
            </a:pPr>
            <a:r>
              <a:rPr lang="en-IN" sz="2000" dirty="0">
                <a:latin typeface="Times New Roman" panose="02020603050405020304" pitchFamily="18" charset="0"/>
                <a:ea typeface="Calibri" panose="020F0502020204030204" pitchFamily="34" charset="0"/>
                <a:cs typeface="Times New Roman" panose="02020603050405020304" pitchFamily="18" charset="0"/>
              </a:rPr>
              <a:t> </a:t>
            </a:r>
            <a:r>
              <a:rPr lang="en-IN" sz="2000" dirty="0" smtClean="0">
                <a:latin typeface="Times New Roman" panose="02020603050405020304" pitchFamily="18" charset="0"/>
                <a:ea typeface="Calibri" panose="020F0502020204030204" pitchFamily="34" charset="0"/>
                <a:cs typeface="Times New Roman" panose="02020603050405020304" pitchFamily="18" charset="0"/>
              </a:rPr>
              <a:t>          =&gt; Integration of all the Categories with specific Rounds in Both the Mode </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marL="514350" lvl="0" indent="-514350">
              <a:lnSpc>
                <a:spcPct val="106000"/>
              </a:lnSpc>
              <a:buFont typeface="+mj-lt"/>
              <a:buAutoNum type="arabicPeriod"/>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514350" lvl="0" indent="-514350">
              <a:lnSpc>
                <a:spcPct val="106000"/>
              </a:lnSpc>
              <a:buFont typeface="+mj-lt"/>
              <a:buAutoNum type="arabicPeriod"/>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514350" lvl="0" indent="-514350">
              <a:lnSpc>
                <a:spcPct val="106000"/>
              </a:lnSpc>
              <a:buFont typeface="+mj-lt"/>
              <a:buAutoNum type="arabicPeriod"/>
            </a:pP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marL="514350" lvl="0" indent="-514350">
              <a:lnSpc>
                <a:spcPct val="106000"/>
              </a:lnSpc>
              <a:spcAft>
                <a:spcPts val="800"/>
              </a:spcAft>
              <a:buFont typeface="+mj-lt"/>
              <a:buAutoNum type="arabicPeriod"/>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514350" lvl="0" indent="-514350">
              <a:lnSpc>
                <a:spcPct val="106000"/>
              </a:lnSpc>
              <a:spcAft>
                <a:spcPts val="800"/>
              </a:spcAft>
              <a:buFont typeface="+mj-lt"/>
              <a:buAutoNum type="arabicPeriod"/>
            </a:pP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 xmlns:a16="http://schemas.microsoft.com/office/drawing/2014/main" id="{D56DB083-B510-4A81-86B9-3F831EED4D7E}"/>
              </a:ext>
            </a:extLst>
          </p:cNvPr>
          <p:cNvPicPr>
            <a:picLocks noChangeAspect="1"/>
          </p:cNvPicPr>
          <p:nvPr/>
        </p:nvPicPr>
        <p:blipFill>
          <a:blip r:embed="rId2"/>
          <a:stretch>
            <a:fillRect/>
          </a:stretch>
        </p:blipFill>
        <p:spPr>
          <a:xfrm>
            <a:off x="1612900" y="212885"/>
            <a:ext cx="1834825" cy="1327468"/>
          </a:xfrm>
          <a:prstGeom prst="rect">
            <a:avLst/>
          </a:prstGeom>
          <a:ln>
            <a:noFill/>
          </a:ln>
          <a:effectLst>
            <a:softEdge rad="112500"/>
          </a:effectLst>
        </p:spPr>
      </p:pic>
      <p:pic>
        <p:nvPicPr>
          <p:cNvPr id="12" name="Picture 11">
            <a:extLst>
              <a:ext uri="{FF2B5EF4-FFF2-40B4-BE49-F238E27FC236}">
                <a16:creationId xmlns="" xmlns:a16="http://schemas.microsoft.com/office/drawing/2014/main" id="{F1388A9E-1A85-49FB-8AD3-444C40BBC98F}"/>
              </a:ext>
            </a:extLst>
          </p:cNvPr>
          <p:cNvPicPr>
            <a:picLocks noChangeAspect="1"/>
          </p:cNvPicPr>
          <p:nvPr/>
        </p:nvPicPr>
        <p:blipFill>
          <a:blip r:embed="rId3"/>
          <a:stretch>
            <a:fillRect/>
          </a:stretch>
        </p:blipFill>
        <p:spPr>
          <a:xfrm>
            <a:off x="9165015" y="55155"/>
            <a:ext cx="2549720" cy="2549720"/>
          </a:xfrm>
          <a:prstGeom prst="rect">
            <a:avLst/>
          </a:prstGeom>
        </p:spPr>
      </p:pic>
    </p:spTree>
    <p:extLst>
      <p:ext uri="{BB962C8B-B14F-4D97-AF65-F5344CB8AC3E}">
        <p14:creationId xmlns:p14="http://schemas.microsoft.com/office/powerpoint/2010/main" val="3557187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nodeType="click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barn(outVertical)">
                                      <p:cBhvr>
                                        <p:cTn id="24" dur="500"/>
                                        <p:tgtEl>
                                          <p:spTgt spid="1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nodeType="click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animEffect transition="in" filter="barn(outVertical)">
                                      <p:cBhvr>
                                        <p:cTn id="29" dur="500"/>
                                        <p:tgtEl>
                                          <p:spTgt spid="10">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nodeType="clickEffect">
                                  <p:stCondLst>
                                    <p:cond delay="0"/>
                                  </p:stCondLst>
                                  <p:childTnLst>
                                    <p:set>
                                      <p:cBhvr>
                                        <p:cTn id="33" dur="1" fill="hold">
                                          <p:stCondLst>
                                            <p:cond delay="0"/>
                                          </p:stCondLst>
                                        </p:cTn>
                                        <p:tgtEl>
                                          <p:spTgt spid="10">
                                            <p:txEl>
                                              <p:pRg st="2" end="2"/>
                                            </p:txEl>
                                          </p:spTgt>
                                        </p:tgtEl>
                                        <p:attrNameLst>
                                          <p:attrName>style.visibility</p:attrName>
                                        </p:attrNameLst>
                                      </p:cBhvr>
                                      <p:to>
                                        <p:strVal val="visible"/>
                                      </p:to>
                                    </p:set>
                                    <p:animEffect transition="in" filter="barn(outVertical)">
                                      <p:cBhvr>
                                        <p:cTn id="34" dur="500"/>
                                        <p:tgtEl>
                                          <p:spTgt spid="10">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nodeType="clickEffect">
                                  <p:stCondLst>
                                    <p:cond delay="0"/>
                                  </p:stCondLst>
                                  <p:childTnLst>
                                    <p:set>
                                      <p:cBhvr>
                                        <p:cTn id="38" dur="1" fill="hold">
                                          <p:stCondLst>
                                            <p:cond delay="0"/>
                                          </p:stCondLst>
                                        </p:cTn>
                                        <p:tgtEl>
                                          <p:spTgt spid="10">
                                            <p:txEl>
                                              <p:pRg st="3" end="3"/>
                                            </p:txEl>
                                          </p:spTgt>
                                        </p:tgtEl>
                                        <p:attrNameLst>
                                          <p:attrName>style.visibility</p:attrName>
                                        </p:attrNameLst>
                                      </p:cBhvr>
                                      <p:to>
                                        <p:strVal val="visible"/>
                                      </p:to>
                                    </p:set>
                                    <p:animEffect transition="in" filter="barn(outVertical)">
                                      <p:cBhvr>
                                        <p:cTn id="39" dur="500"/>
                                        <p:tgtEl>
                                          <p:spTgt spid="10">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10">
                                            <p:txEl>
                                              <p:pRg st="5" end="5"/>
                                            </p:txEl>
                                          </p:spTgt>
                                        </p:tgtEl>
                                        <p:attrNameLst>
                                          <p:attrName>style.visibility</p:attrName>
                                        </p:attrNameLst>
                                      </p:cBhvr>
                                      <p:to>
                                        <p:strVal val="visible"/>
                                      </p:to>
                                    </p:set>
                                    <p:animEffect transition="in" filter="barn(inVertical)">
                                      <p:cBhvr>
                                        <p:cTn id="44" dur="500"/>
                                        <p:tgtEl>
                                          <p:spTgt spid="10">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10">
                                            <p:txEl>
                                              <p:pRg st="7" end="7"/>
                                            </p:txEl>
                                          </p:spTgt>
                                        </p:tgtEl>
                                        <p:attrNameLst>
                                          <p:attrName>style.visibility</p:attrName>
                                        </p:attrNameLst>
                                      </p:cBhvr>
                                      <p:to>
                                        <p:strVal val="visible"/>
                                      </p:to>
                                    </p:set>
                                    <p:animEffect transition="in" filter="barn(inVertical)">
                                      <p:cBhvr>
                                        <p:cTn id="49" dur="500"/>
                                        <p:tgtEl>
                                          <p:spTgt spid="10">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10">
                                            <p:txEl>
                                              <p:pRg st="8" end="8"/>
                                            </p:txEl>
                                          </p:spTgt>
                                        </p:tgtEl>
                                        <p:attrNameLst>
                                          <p:attrName>style.visibility</p:attrName>
                                        </p:attrNameLst>
                                      </p:cBhvr>
                                      <p:to>
                                        <p:strVal val="visible"/>
                                      </p:to>
                                    </p:set>
                                    <p:animEffect transition="in" filter="barn(inVertical)">
                                      <p:cBhvr>
                                        <p:cTn id="54" dur="500"/>
                                        <p:tgtEl>
                                          <p:spTgt spid="10">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10">
                                            <p:txEl>
                                              <p:pRg st="9" end="9"/>
                                            </p:txEl>
                                          </p:spTgt>
                                        </p:tgtEl>
                                        <p:attrNameLst>
                                          <p:attrName>style.visibility</p:attrName>
                                        </p:attrNameLst>
                                      </p:cBhvr>
                                      <p:to>
                                        <p:strVal val="visible"/>
                                      </p:to>
                                    </p:set>
                                    <p:animEffect transition="in" filter="barn(inVertical)">
                                      <p:cBhvr>
                                        <p:cTn id="59" dur="5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BB15F3-9207-4E30-B64B-8932423D2164}"/>
              </a:ext>
            </a:extLst>
          </p:cNvPr>
          <p:cNvSpPr>
            <a:spLocks noGrp="1"/>
          </p:cNvSpPr>
          <p:nvPr>
            <p:ph type="title"/>
          </p:nvPr>
        </p:nvSpPr>
        <p:spPr>
          <a:xfrm>
            <a:off x="762000" y="335599"/>
            <a:ext cx="10972800" cy="1143000"/>
          </a:xfrm>
        </p:spPr>
        <p:txBody>
          <a:bodyPr>
            <a:normAutofit/>
          </a:bodyPr>
          <a:lstStyle/>
          <a:p>
            <a:r>
              <a:rPr lang="en-IN" sz="6000" b="1" dirty="0">
                <a:latin typeface="Times New Roman" panose="02020603050405020304" pitchFamily="18" charset="0"/>
                <a:cs typeface="Times New Roman" panose="02020603050405020304" pitchFamily="18" charset="0"/>
              </a:rPr>
              <a:t>Methodology</a:t>
            </a:r>
          </a:p>
        </p:txBody>
      </p:sp>
      <p:pic>
        <p:nvPicPr>
          <p:cNvPr id="5" name="Content Placeholder 4">
            <a:extLst>
              <a:ext uri="{FF2B5EF4-FFF2-40B4-BE49-F238E27FC236}">
                <a16:creationId xmlns="" xmlns:a16="http://schemas.microsoft.com/office/drawing/2014/main" id="{8D71FA7E-2947-4E07-AFE4-E8EB05F6115B}"/>
              </a:ext>
            </a:extLst>
          </p:cNvPr>
          <p:cNvPicPr>
            <a:picLocks noGrp="1" noChangeAspect="1"/>
          </p:cNvPicPr>
          <p:nvPr>
            <p:ph idx="1"/>
          </p:nvPr>
        </p:nvPicPr>
        <p:blipFill>
          <a:blip r:embed="rId2"/>
          <a:stretch>
            <a:fillRect/>
          </a:stretch>
        </p:blipFill>
        <p:spPr>
          <a:xfrm>
            <a:off x="8646160" y="119540"/>
            <a:ext cx="1833562" cy="1833562"/>
          </a:xfrm>
          <a:prstGeom prst="ellipse">
            <a:avLst/>
          </a:prstGeom>
          <a:ln>
            <a:noFill/>
          </a:ln>
          <a:effectLst>
            <a:softEdge rad="112500"/>
          </a:effectLst>
        </p:spPr>
      </p:pic>
      <p:pic>
        <p:nvPicPr>
          <p:cNvPr id="7" name="Picture 6">
            <a:extLst>
              <a:ext uri="{FF2B5EF4-FFF2-40B4-BE49-F238E27FC236}">
                <a16:creationId xmlns="" xmlns:a16="http://schemas.microsoft.com/office/drawing/2014/main" id="{0B49E4EE-1A69-4D7A-A81F-AB0E034A945B}"/>
              </a:ext>
            </a:extLst>
          </p:cNvPr>
          <p:cNvPicPr>
            <a:picLocks noChangeAspect="1"/>
          </p:cNvPicPr>
          <p:nvPr/>
        </p:nvPicPr>
        <p:blipFill>
          <a:blip r:embed="rId3"/>
          <a:stretch>
            <a:fillRect/>
          </a:stretch>
        </p:blipFill>
        <p:spPr>
          <a:xfrm>
            <a:off x="2578956" y="2043796"/>
            <a:ext cx="6521341" cy="3666464"/>
          </a:xfrm>
          <a:prstGeom prst="rect">
            <a:avLst/>
          </a:prstGeom>
          <a:ln>
            <a:noFill/>
          </a:ln>
          <a:effectLst>
            <a:softEdge rad="112500"/>
          </a:effectLst>
        </p:spPr>
      </p:pic>
      <p:sp>
        <p:nvSpPr>
          <p:cNvPr id="8" name="TextBox 7">
            <a:extLst>
              <a:ext uri="{FF2B5EF4-FFF2-40B4-BE49-F238E27FC236}">
                <a16:creationId xmlns="" xmlns:a16="http://schemas.microsoft.com/office/drawing/2014/main" id="{BF3C384B-AF5A-4757-B77E-A440ACDAFC59}"/>
              </a:ext>
            </a:extLst>
          </p:cNvPr>
          <p:cNvSpPr txBox="1"/>
          <p:nvPr/>
        </p:nvSpPr>
        <p:spPr>
          <a:xfrm>
            <a:off x="757245" y="1468047"/>
            <a:ext cx="1016476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We are using the iterative waterfall model for our project.</a:t>
            </a:r>
          </a:p>
        </p:txBody>
      </p:sp>
      <p:sp>
        <p:nvSpPr>
          <p:cNvPr id="4" name="TextBox 3"/>
          <p:cNvSpPr txBox="1"/>
          <p:nvPr/>
        </p:nvSpPr>
        <p:spPr>
          <a:xfrm>
            <a:off x="2945064" y="5850716"/>
            <a:ext cx="7203162" cy="276999"/>
          </a:xfrm>
          <a:prstGeom prst="rect">
            <a:avLst/>
          </a:prstGeom>
          <a:noFill/>
        </p:spPr>
        <p:txBody>
          <a:bodyPr wrap="square" rtlCol="0">
            <a:spAutoFit/>
          </a:bodyPr>
          <a:lstStyle/>
          <a:p>
            <a:r>
              <a:rPr lang="en-IN" sz="1200" dirty="0"/>
              <a:t>Fig1 </a:t>
            </a:r>
            <a:r>
              <a:rPr lang="en-US" sz="1200" dirty="0"/>
              <a:t>Feedback paths introduced by the iterative waterfall model are shown in the figure. </a:t>
            </a:r>
            <a:r>
              <a:rPr lang="en-US" sz="1200" baseline="30000" dirty="0"/>
              <a:t>1</a:t>
            </a:r>
            <a:endParaRPr lang="en-IN" sz="1200" baseline="30000" dirty="0"/>
          </a:p>
        </p:txBody>
      </p:sp>
      <p:sp>
        <p:nvSpPr>
          <p:cNvPr id="3" name="TextBox 2"/>
          <p:cNvSpPr txBox="1"/>
          <p:nvPr/>
        </p:nvSpPr>
        <p:spPr>
          <a:xfrm>
            <a:off x="136733" y="6454725"/>
            <a:ext cx="6883616" cy="415498"/>
          </a:xfrm>
          <a:prstGeom prst="rect">
            <a:avLst/>
          </a:prstGeom>
          <a:noFill/>
        </p:spPr>
        <p:txBody>
          <a:bodyPr wrap="none" rtlCol="0">
            <a:spAutoFit/>
          </a:bodyPr>
          <a:lstStyle/>
          <a:p>
            <a:pPr lvl="0"/>
            <a:r>
              <a:rPr lang="en-IN" sz="1050" baseline="30000" dirty="0"/>
              <a:t>1</a:t>
            </a:r>
            <a:r>
              <a:rPr lang="en-IN" sz="1050" dirty="0"/>
              <a:t> Source -  The above picture shows the stages of iterative waterfall model retrieved from - </a:t>
            </a:r>
            <a:r>
              <a:rPr lang="en-IN" sz="1050" u="sng" dirty="0">
                <a:solidFill>
                  <a:srgbClr val="3366FF"/>
                </a:solidFill>
                <a:latin typeface="Times New Roman" panose="02020603050405020304" pitchFamily="18" charset="0"/>
                <a:ea typeface="Calibri" panose="020F0502020204030204" pitchFamily="34" charset="0"/>
                <a:cs typeface="Times New Roman" panose="02020603050405020304" pitchFamily="18" charset="0"/>
                <a:hlinkClick r:id="rId4"/>
              </a:rPr>
              <a:t>https://www.geeksforgeeks.org/</a:t>
            </a:r>
            <a:endParaRPr lang="en-IN" sz="1050" u="sng" dirty="0">
              <a:solidFill>
                <a:srgbClr val="3366FF"/>
              </a:solidFill>
              <a:latin typeface="Times New Roman" panose="02020603050405020304" pitchFamily="18" charset="0"/>
              <a:ea typeface="Calibri" panose="020F0502020204030204" pitchFamily="34" charset="0"/>
              <a:cs typeface="Times New Roman" panose="02020603050405020304" pitchFamily="18" charset="0"/>
            </a:endParaRPr>
          </a:p>
          <a:p>
            <a:r>
              <a:rPr lang="en-IN" sz="1050" dirty="0"/>
              <a:t> </a:t>
            </a:r>
          </a:p>
        </p:txBody>
      </p:sp>
    </p:spTree>
    <p:extLst>
      <p:ext uri="{BB962C8B-B14F-4D97-AF65-F5344CB8AC3E}">
        <p14:creationId xmlns:p14="http://schemas.microsoft.com/office/powerpoint/2010/main" val="51458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30140309-7A01-4B4E-9CD0-37FEF20CDC65}"/>
              </a:ext>
            </a:extLst>
          </p:cNvPr>
          <p:cNvSpPr>
            <a:spLocks noGrp="1"/>
          </p:cNvSpPr>
          <p:nvPr>
            <p:ph type="title"/>
          </p:nvPr>
        </p:nvSpPr>
        <p:spPr>
          <a:xfrm>
            <a:off x="0" y="304786"/>
            <a:ext cx="12192000" cy="564910"/>
          </a:xfrm>
        </p:spPr>
        <p:txBody>
          <a:bodyPr>
            <a:noAutofit/>
          </a:bodyPr>
          <a:lstStyle/>
          <a:p>
            <a:r>
              <a:rPr lang="en-IN" sz="4000" b="1" dirty="0">
                <a:solidFill>
                  <a:schemeClr val="tx1"/>
                </a:solidFill>
                <a:latin typeface="Times New Roman" panose="02020603050405020304" pitchFamily="18" charset="0"/>
                <a:cs typeface="Times New Roman" panose="02020603050405020304" pitchFamily="18" charset="0"/>
              </a:rPr>
              <a:t>Functioning Of Game</a:t>
            </a:r>
          </a:p>
        </p:txBody>
      </p:sp>
      <p:pic>
        <p:nvPicPr>
          <p:cNvPr id="7" name="Picture 6">
            <a:extLst>
              <a:ext uri="{FF2B5EF4-FFF2-40B4-BE49-F238E27FC236}">
                <a16:creationId xmlns="" xmlns:a16="http://schemas.microsoft.com/office/drawing/2014/main" id="{05FFB4B5-5558-47AC-B219-39934288DD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6440" y="869696"/>
            <a:ext cx="6851542" cy="5905399"/>
          </a:xfrm>
          <a:prstGeom prst="rect">
            <a:avLst/>
          </a:prstGeom>
        </p:spPr>
      </p:pic>
    </p:spTree>
    <p:extLst>
      <p:ext uri="{BB962C8B-B14F-4D97-AF65-F5344CB8AC3E}">
        <p14:creationId xmlns:p14="http://schemas.microsoft.com/office/powerpoint/2010/main" val="149352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52A7B344-954B-42A6-9C43-891E408B7236}"/>
              </a:ext>
            </a:extLst>
          </p:cNvPr>
          <p:cNvSpPr>
            <a:spLocks noGrp="1"/>
          </p:cNvSpPr>
          <p:nvPr>
            <p:ph type="title"/>
          </p:nvPr>
        </p:nvSpPr>
        <p:spPr>
          <a:xfrm>
            <a:off x="-203200" y="507986"/>
            <a:ext cx="12192000" cy="564910"/>
          </a:xfrm>
        </p:spPr>
        <p:txBody>
          <a:bodyPr>
            <a:noAutofit/>
          </a:bodyPr>
          <a:lstStyle/>
          <a:p>
            <a:r>
              <a:rPr lang="en-IN" sz="4400" b="1" dirty="0" smtClean="0">
                <a:solidFill>
                  <a:schemeClr val="tx1"/>
                </a:solidFill>
                <a:latin typeface="Times New Roman" panose="02020603050405020304" pitchFamily="18" charset="0"/>
                <a:cs typeface="Times New Roman" panose="02020603050405020304" pitchFamily="18" charset="0"/>
              </a:rPr>
              <a:t>Concepts Used</a:t>
            </a:r>
            <a:endParaRPr lang="en-IN" sz="4400" b="1" dirty="0">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 xmlns:a16="http://schemas.microsoft.com/office/drawing/2014/main" id="{642AD663-619C-40B1-93D9-7DB9C00CE359}"/>
              </a:ext>
            </a:extLst>
          </p:cNvPr>
          <p:cNvSpPr txBox="1"/>
          <p:nvPr/>
        </p:nvSpPr>
        <p:spPr>
          <a:xfrm>
            <a:off x="1234203" y="1783609"/>
            <a:ext cx="10556240" cy="4093428"/>
          </a:xfrm>
          <a:prstGeom prst="rect">
            <a:avLst/>
          </a:prstGeom>
          <a:noFill/>
        </p:spPr>
        <p:txBody>
          <a:bodyPr wrap="square" rtlCol="0">
            <a:spAutoFit/>
          </a:bodyPr>
          <a:lstStyle/>
          <a:p>
            <a:pPr marL="457200" indent="-457200" algn="just">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Header Files:</a:t>
            </a:r>
          </a:p>
          <a:p>
            <a:pPr marL="1371577" lvl="2" indent="-4572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Windows.h</a:t>
            </a:r>
          </a:p>
          <a:p>
            <a:pPr marL="1371577" lvl="2" indent="-457200" algn="just">
              <a:buFont typeface="Arial" panose="020B0604020202020204" pitchFamily="34" charset="0"/>
              <a:buChar char="•"/>
            </a:pPr>
            <a:r>
              <a:rPr lang="en-IN" sz="2000" dirty="0" smtClean="0">
                <a:latin typeface="Times New Roman" panose="02020603050405020304" pitchFamily="18" charset="0"/>
                <a:cs typeface="Times New Roman" panose="02020603050405020304" pitchFamily="18" charset="0"/>
              </a:rPr>
              <a:t>String.h</a:t>
            </a:r>
          </a:p>
          <a:p>
            <a:pPr marL="1371577" lvl="2" indent="-45720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Functions:</a:t>
            </a:r>
          </a:p>
          <a:p>
            <a:pPr marL="1371577" lvl="2" indent="-4572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Rand() - Random number generator</a:t>
            </a:r>
          </a:p>
          <a:p>
            <a:pPr marL="1371577" lvl="2" indent="-4572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Kbhit() - </a:t>
            </a:r>
            <a:r>
              <a:rPr lang="en-US" sz="2000" dirty="0">
                <a:latin typeface="Times New Roman" panose="02020603050405020304" pitchFamily="18" charset="0"/>
                <a:cs typeface="Times New Roman" panose="02020603050405020304" pitchFamily="18" charset="0"/>
              </a:rPr>
              <a:t>when a key is pressed it returns nonzero value, otherwise returns zero.</a:t>
            </a:r>
            <a:endParaRPr lang="en-IN" sz="2000" dirty="0">
              <a:latin typeface="Times New Roman" panose="02020603050405020304" pitchFamily="18" charset="0"/>
              <a:cs typeface="Times New Roman" panose="02020603050405020304" pitchFamily="18" charset="0"/>
            </a:endParaRPr>
          </a:p>
          <a:p>
            <a:pPr marL="1371577" lvl="2" indent="-4572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Sleep()- It </a:t>
            </a:r>
            <a:r>
              <a:rPr lang="en-US" sz="2000" b="0" i="0" dirty="0">
                <a:effectLst/>
                <a:latin typeface="Times New Roman" panose="02020603050405020304" pitchFamily="18" charset="0"/>
                <a:cs typeface="Times New Roman" panose="02020603050405020304" pitchFamily="18" charset="0"/>
              </a:rPr>
              <a:t>makes the program wait for a short interval.</a:t>
            </a:r>
            <a:endParaRPr lang="en-IN" sz="2000" dirty="0">
              <a:latin typeface="Times New Roman" panose="02020603050405020304" pitchFamily="18" charset="0"/>
              <a:cs typeface="Times New Roman" panose="02020603050405020304" pitchFamily="18" charset="0"/>
            </a:endParaRPr>
          </a:p>
          <a:p>
            <a:pPr marL="1371577" lvl="2" indent="-4572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System(“cls”) - </a:t>
            </a:r>
            <a:r>
              <a:rPr lang="en-US" sz="2000" dirty="0">
                <a:latin typeface="Times New Roman" panose="02020603050405020304" pitchFamily="18" charset="0"/>
                <a:cs typeface="Times New Roman" panose="02020603050405020304" pitchFamily="18" charset="0"/>
              </a:rPr>
              <a:t>It clears the output screen of the program.</a:t>
            </a:r>
          </a:p>
          <a:p>
            <a:pPr marL="1371577" lvl="2" indent="-4572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Strupr() - </a:t>
            </a:r>
            <a:r>
              <a:rPr lang="en-US" sz="2000" dirty="0">
                <a:latin typeface="Times New Roman" panose="02020603050405020304" pitchFamily="18" charset="0"/>
                <a:cs typeface="Times New Roman" panose="02020603050405020304" pitchFamily="18" charset="0"/>
              </a:rPr>
              <a:t>The strupr( ) function is used to </a:t>
            </a:r>
            <a:r>
              <a:rPr lang="en-US" sz="2000" dirty="0" smtClean="0">
                <a:latin typeface="Times New Roman" panose="02020603050405020304" pitchFamily="18" charset="0"/>
                <a:cs typeface="Times New Roman" panose="02020603050405020304" pitchFamily="18" charset="0"/>
              </a:rPr>
              <a:t>convert </a:t>
            </a:r>
            <a:r>
              <a:rPr lang="en-US" sz="2000" dirty="0">
                <a:latin typeface="Times New Roman" panose="02020603050405020304" pitchFamily="18" charset="0"/>
                <a:cs typeface="Times New Roman" panose="02020603050405020304" pitchFamily="18" charset="0"/>
              </a:rPr>
              <a:t>a given string to uppercase</a:t>
            </a:r>
            <a:r>
              <a:rPr lang="en-US" sz="2000" dirty="0" smtClean="0">
                <a:latin typeface="Times New Roman" panose="02020603050405020304" pitchFamily="18" charset="0"/>
                <a:cs typeface="Times New Roman" panose="02020603050405020304" pitchFamily="18" charset="0"/>
              </a:rPr>
              <a:t>.</a:t>
            </a:r>
          </a:p>
          <a:p>
            <a:pPr marL="1371577" lvl="2" indent="-45720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File </a:t>
            </a:r>
            <a:r>
              <a:rPr lang="en-IN" sz="2000" dirty="0" smtClean="0">
                <a:latin typeface="Times New Roman" panose="02020603050405020304" pitchFamily="18" charset="0"/>
                <a:cs typeface="Times New Roman" panose="02020603050405020304" pitchFamily="18" charset="0"/>
              </a:rPr>
              <a:t>Handling </a:t>
            </a:r>
            <a:endParaRPr lang="en-IN" sz="20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06991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19788B-97F4-48C4-936E-1EC1ABBBD2D6}"/>
              </a:ext>
            </a:extLst>
          </p:cNvPr>
          <p:cNvSpPr>
            <a:spLocks noGrp="1"/>
          </p:cNvSpPr>
          <p:nvPr>
            <p:ph type="title"/>
          </p:nvPr>
        </p:nvSpPr>
        <p:spPr>
          <a:xfrm>
            <a:off x="0" y="278491"/>
            <a:ext cx="12192000" cy="564910"/>
          </a:xfrm>
        </p:spPr>
        <p:txBody>
          <a:bodyPr>
            <a:noAutofit/>
          </a:bodyPr>
          <a:lstStyle/>
          <a:p>
            <a:r>
              <a:rPr lang="en-IN" sz="5400" b="1" dirty="0">
                <a:solidFill>
                  <a:schemeClr val="tx1"/>
                </a:solidFill>
                <a:latin typeface="Times New Roman" panose="02020603050405020304" pitchFamily="18" charset="0"/>
                <a:cs typeface="Times New Roman" panose="02020603050405020304" pitchFamily="18" charset="0"/>
              </a:rPr>
              <a:t>Algorithms</a:t>
            </a:r>
          </a:p>
        </p:txBody>
      </p:sp>
      <p:sp>
        <p:nvSpPr>
          <p:cNvPr id="3" name="TextBox 2"/>
          <p:cNvSpPr txBox="1"/>
          <p:nvPr/>
        </p:nvSpPr>
        <p:spPr>
          <a:xfrm>
            <a:off x="3576" y="917576"/>
            <a:ext cx="12191999" cy="523220"/>
          </a:xfrm>
          <a:prstGeom prst="rect">
            <a:avLst/>
          </a:prstGeom>
          <a:no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1. </a:t>
            </a:r>
            <a:r>
              <a:rPr lang="en-IN" sz="2000" b="1" u="sng" dirty="0">
                <a:latin typeface="Times New Roman" panose="02020603050405020304" pitchFamily="18" charset="0"/>
                <a:cs typeface="Times New Roman" panose="02020603050405020304" pitchFamily="18" charset="0"/>
              </a:rPr>
              <a:t>Count the number of ways to reach destination in a Maze Algorithm</a:t>
            </a:r>
            <a:endParaRPr lang="en-IN" sz="3600" b="1" u="sng" dirty="0">
              <a:latin typeface="Times New Roman" panose="02020603050405020304" pitchFamily="18" charset="0"/>
              <a:cs typeface="Times New Roman" panose="02020603050405020304" pitchFamily="18" charset="0"/>
            </a:endParaRPr>
          </a:p>
        </p:txBody>
      </p:sp>
      <p:sp>
        <p:nvSpPr>
          <p:cNvPr id="4" name="TextBox 3"/>
          <p:cNvSpPr txBox="1"/>
          <p:nvPr/>
        </p:nvSpPr>
        <p:spPr>
          <a:xfrm>
            <a:off x="5095185" y="2600205"/>
            <a:ext cx="6386384" cy="1923604"/>
          </a:xfrm>
          <a:prstGeom prst="rect">
            <a:avLst/>
          </a:prstGeom>
          <a:noFill/>
        </p:spPr>
        <p:txBody>
          <a:bodyPr wrap="square" rtlCol="0">
            <a:spAutoFit/>
          </a:bodyPr>
          <a:lstStyle/>
          <a:p>
            <a:pPr marL="285750" indent="-285750" algn="just">
              <a:buFont typeface="Arial" panose="020B0604020202020204" pitchFamily="34" charset="0"/>
              <a:buChar char="•"/>
            </a:pPr>
            <a:r>
              <a:rPr lang="en-IN" sz="1700" dirty="0">
                <a:latin typeface="Times New Roman" panose="02020603050405020304" pitchFamily="18" charset="0"/>
                <a:cs typeface="Times New Roman" panose="02020603050405020304" pitchFamily="18" charset="0"/>
              </a:rPr>
              <a:t>Given a maze with obstacles, count number of paths to reach rightmost-bottommost cell from topmost-leftmost cell. A cell in given maze has value -1 if it is a blockage or dead end, else 0.</a:t>
            </a:r>
          </a:p>
          <a:p>
            <a:pPr marL="285750" indent="-285750" algn="just">
              <a:buFont typeface="Arial" panose="020B0604020202020204" pitchFamily="34" charset="0"/>
              <a:buChar char="•"/>
            </a:pPr>
            <a:r>
              <a:rPr lang="en-IN" sz="1700" dirty="0">
                <a:latin typeface="Times New Roman" panose="02020603050405020304" pitchFamily="18" charset="0"/>
                <a:cs typeface="Times New Roman" panose="02020603050405020304" pitchFamily="18" charset="0"/>
              </a:rPr>
              <a:t>The idea is to modify the given grid[][] so that grid[i][j] contains count of paths to reach (i, j) from (0, 0) if (i, j) is not a blockage, else grid[i][j] remains -1.</a:t>
            </a:r>
          </a:p>
          <a:p>
            <a:pPr algn="just"/>
            <a:endParaRPr lang="en-IN" sz="1700" dirty="0">
              <a:latin typeface="Times New Roman" panose="02020603050405020304" pitchFamily="18" charset="0"/>
              <a:cs typeface="Times New Roman" panose="02020603050405020304" pitchFamily="18" charset="0"/>
            </a:endParaRPr>
          </a:p>
        </p:txBody>
      </p:sp>
      <p:pic>
        <p:nvPicPr>
          <p:cNvPr id="1026" name="Picture 2" descr="blockage"/>
          <p:cNvPicPr>
            <a:picLocks noChangeAspect="1" noChangeArrowheads="1"/>
          </p:cNvPicPr>
          <p:nvPr/>
        </p:nvPicPr>
        <p:blipFill rotWithShape="1">
          <a:blip r:embed="rId2">
            <a:extLst>
              <a:ext uri="{28A0092B-C50C-407E-A947-70E740481C1C}">
                <a14:useLocalDpi xmlns:a14="http://schemas.microsoft.com/office/drawing/2010/main" val="0"/>
              </a:ext>
            </a:extLst>
          </a:blip>
          <a:srcRect l="5258" t="2145" r="2443"/>
          <a:stretch/>
        </p:blipFill>
        <p:spPr bwMode="auto">
          <a:xfrm>
            <a:off x="1193791" y="4338189"/>
            <a:ext cx="2489658" cy="17444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31169" y="6136388"/>
            <a:ext cx="4395649" cy="246221"/>
          </a:xfrm>
          <a:prstGeom prst="rect">
            <a:avLst/>
          </a:prstGeom>
          <a:noFill/>
        </p:spPr>
        <p:txBody>
          <a:bodyPr wrap="square" rtlCol="0">
            <a:spAutoFit/>
          </a:bodyPr>
          <a:lstStyle/>
          <a:p>
            <a:r>
              <a:rPr lang="en-IN" sz="1000" b="1" dirty="0"/>
              <a:t>Fig </a:t>
            </a:r>
            <a:r>
              <a:rPr lang="en-IN" sz="1000" b="1" dirty="0" smtClean="0"/>
              <a:t>1.1 </a:t>
            </a:r>
            <a:r>
              <a:rPr lang="en-IN" sz="1000" dirty="0"/>
              <a:t>A matrix in counting the number pf ways to reach the destination. </a:t>
            </a:r>
            <a:r>
              <a:rPr lang="en-IN" sz="1000" baseline="30000" dirty="0"/>
              <a:t>1</a:t>
            </a:r>
          </a:p>
        </p:txBody>
      </p:sp>
      <p:sp>
        <p:nvSpPr>
          <p:cNvPr id="8" name="Double Bracket 7">
            <a:extLst>
              <a:ext uri="{FF2B5EF4-FFF2-40B4-BE49-F238E27FC236}">
                <a16:creationId xmlns="" xmlns:a16="http://schemas.microsoft.com/office/drawing/2014/main" id="{DE0260D4-7996-46FF-867B-4883909CE73A}"/>
              </a:ext>
            </a:extLst>
          </p:cNvPr>
          <p:cNvSpPr/>
          <p:nvPr/>
        </p:nvSpPr>
        <p:spPr>
          <a:xfrm>
            <a:off x="1607178" y="1855043"/>
            <a:ext cx="1662884" cy="2092960"/>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dirty="0"/>
          </a:p>
        </p:txBody>
      </p:sp>
      <p:sp>
        <p:nvSpPr>
          <p:cNvPr id="9" name="TextBox 8">
            <a:extLst>
              <a:ext uri="{FF2B5EF4-FFF2-40B4-BE49-F238E27FC236}">
                <a16:creationId xmlns="" xmlns:a16="http://schemas.microsoft.com/office/drawing/2014/main" id="{D35098A6-8DF6-4B79-B37E-41DC6EED4E8B}"/>
              </a:ext>
            </a:extLst>
          </p:cNvPr>
          <p:cNvSpPr txBox="1"/>
          <p:nvPr/>
        </p:nvSpPr>
        <p:spPr>
          <a:xfrm>
            <a:off x="1756222" y="1830358"/>
            <a:ext cx="1869440" cy="2139047"/>
          </a:xfrm>
          <a:prstGeom prst="rect">
            <a:avLst/>
          </a:prstGeom>
          <a:noFill/>
        </p:spPr>
        <p:txBody>
          <a:bodyPr wrap="square" rtlCol="0">
            <a:spAutoFit/>
          </a:bodyPr>
          <a:lstStyle/>
          <a:p>
            <a:r>
              <a:rPr lang="en-IN" dirty="0"/>
              <a:t>0   0     0    0</a:t>
            </a:r>
          </a:p>
          <a:p>
            <a:endParaRPr lang="en-IN" dirty="0"/>
          </a:p>
          <a:p>
            <a:r>
              <a:rPr lang="en-IN" dirty="0"/>
              <a:t>0  -1     0    0</a:t>
            </a:r>
          </a:p>
          <a:p>
            <a:endParaRPr lang="en-IN" dirty="0"/>
          </a:p>
          <a:p>
            <a:r>
              <a:rPr lang="en-IN" dirty="0"/>
              <a:t>-1   0     0     0</a:t>
            </a:r>
          </a:p>
          <a:p>
            <a:endParaRPr lang="en-IN" dirty="0"/>
          </a:p>
          <a:p>
            <a:r>
              <a:rPr lang="en-IN" dirty="0"/>
              <a:t>0     0     0     0</a:t>
            </a:r>
          </a:p>
        </p:txBody>
      </p:sp>
      <p:sp>
        <p:nvSpPr>
          <p:cNvPr id="10" name="TextBox 9">
            <a:extLst>
              <a:ext uri="{FF2B5EF4-FFF2-40B4-BE49-F238E27FC236}">
                <a16:creationId xmlns="" xmlns:a16="http://schemas.microsoft.com/office/drawing/2014/main" id="{85866100-573F-45C7-8DFC-E0848CAE35C0}"/>
              </a:ext>
            </a:extLst>
          </p:cNvPr>
          <p:cNvSpPr txBox="1"/>
          <p:nvPr/>
        </p:nvSpPr>
        <p:spPr>
          <a:xfrm>
            <a:off x="3576" y="2574257"/>
            <a:ext cx="1391920" cy="384721"/>
          </a:xfrm>
          <a:prstGeom prst="rect">
            <a:avLst/>
          </a:prstGeom>
          <a:noFill/>
        </p:spPr>
        <p:txBody>
          <a:bodyPr wrap="square" rtlCol="0">
            <a:spAutoFit/>
          </a:bodyPr>
          <a:lstStyle/>
          <a:p>
            <a:r>
              <a:rPr lang="en-IN" dirty="0"/>
              <a:t>Matrix A=</a:t>
            </a:r>
          </a:p>
        </p:txBody>
      </p:sp>
      <p:sp>
        <p:nvSpPr>
          <p:cNvPr id="11" name="TextBox 10">
            <a:extLst>
              <a:ext uri="{FF2B5EF4-FFF2-40B4-BE49-F238E27FC236}">
                <a16:creationId xmlns="" xmlns:a16="http://schemas.microsoft.com/office/drawing/2014/main" id="{34F805B5-F558-476D-8A04-B4E02ECDF11B}"/>
              </a:ext>
            </a:extLst>
          </p:cNvPr>
          <p:cNvSpPr txBox="1"/>
          <p:nvPr/>
        </p:nvSpPr>
        <p:spPr>
          <a:xfrm>
            <a:off x="1332858" y="1441918"/>
            <a:ext cx="782320" cy="461665"/>
          </a:xfrm>
          <a:prstGeom prst="rect">
            <a:avLst/>
          </a:prstGeom>
          <a:noFill/>
        </p:spPr>
        <p:txBody>
          <a:bodyPr wrap="square" rtlCol="0">
            <a:spAutoFit/>
          </a:bodyPr>
          <a:lstStyle/>
          <a:p>
            <a:r>
              <a:rPr lang="en-IN" sz="2400" dirty="0"/>
              <a:t>i</a:t>
            </a:r>
          </a:p>
        </p:txBody>
      </p:sp>
      <p:sp>
        <p:nvSpPr>
          <p:cNvPr id="12" name="TextBox 11">
            <a:extLst>
              <a:ext uri="{FF2B5EF4-FFF2-40B4-BE49-F238E27FC236}">
                <a16:creationId xmlns="" xmlns:a16="http://schemas.microsoft.com/office/drawing/2014/main" id="{DB62E66F-D379-4526-A1F3-8761E261C38B}"/>
              </a:ext>
            </a:extLst>
          </p:cNvPr>
          <p:cNvSpPr txBox="1"/>
          <p:nvPr/>
        </p:nvSpPr>
        <p:spPr>
          <a:xfrm>
            <a:off x="1128306" y="1980375"/>
            <a:ext cx="258404" cy="461665"/>
          </a:xfrm>
          <a:prstGeom prst="rect">
            <a:avLst/>
          </a:prstGeom>
          <a:noFill/>
        </p:spPr>
        <p:txBody>
          <a:bodyPr wrap="none" rtlCol="0">
            <a:spAutoFit/>
          </a:bodyPr>
          <a:lstStyle/>
          <a:p>
            <a:r>
              <a:rPr lang="en-IN" sz="2400" dirty="0"/>
              <a:t>j</a:t>
            </a:r>
            <a:endParaRPr lang="en-IN" dirty="0"/>
          </a:p>
        </p:txBody>
      </p:sp>
      <p:cxnSp>
        <p:nvCxnSpPr>
          <p:cNvPr id="16" name="Straight Arrow Connector 15">
            <a:extLst>
              <a:ext uri="{FF2B5EF4-FFF2-40B4-BE49-F238E27FC236}">
                <a16:creationId xmlns="" xmlns:a16="http://schemas.microsoft.com/office/drawing/2014/main" id="{35EB8A33-C113-411C-941A-17F7B546D247}"/>
              </a:ext>
            </a:extLst>
          </p:cNvPr>
          <p:cNvCxnSpPr/>
          <p:nvPr/>
        </p:nvCxnSpPr>
        <p:spPr>
          <a:xfrm>
            <a:off x="1607178" y="1698430"/>
            <a:ext cx="166288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 xmlns:a16="http://schemas.microsoft.com/office/drawing/2014/main" id="{55961B75-9178-410F-87A5-ABF77CFE5CCB}"/>
              </a:ext>
            </a:extLst>
          </p:cNvPr>
          <p:cNvCxnSpPr>
            <a:cxnSpLocks/>
          </p:cNvCxnSpPr>
          <p:nvPr/>
        </p:nvCxnSpPr>
        <p:spPr>
          <a:xfrm>
            <a:off x="1461756" y="2010235"/>
            <a:ext cx="0" cy="19591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 xmlns:a16="http://schemas.microsoft.com/office/drawing/2014/main" id="{35FA6F29-78B7-4454-BD69-D837083FC698}"/>
              </a:ext>
            </a:extLst>
          </p:cNvPr>
          <p:cNvSpPr txBox="1"/>
          <p:nvPr/>
        </p:nvSpPr>
        <p:spPr>
          <a:xfrm>
            <a:off x="1724018" y="3970527"/>
            <a:ext cx="2412551" cy="261610"/>
          </a:xfrm>
          <a:prstGeom prst="rect">
            <a:avLst/>
          </a:prstGeom>
          <a:noFill/>
        </p:spPr>
        <p:txBody>
          <a:bodyPr wrap="square" rtlCol="0">
            <a:spAutoFit/>
          </a:bodyPr>
          <a:lstStyle/>
          <a:p>
            <a:r>
              <a:rPr lang="en-IN" sz="1050" b="1" dirty="0"/>
              <a:t>Fig 1 </a:t>
            </a:r>
            <a:r>
              <a:rPr lang="en-IN" sz="1050" dirty="0"/>
              <a:t>Matrix or maze </a:t>
            </a:r>
          </a:p>
        </p:txBody>
      </p:sp>
      <p:sp>
        <p:nvSpPr>
          <p:cNvPr id="6" name="TextBox 5"/>
          <p:cNvSpPr txBox="1"/>
          <p:nvPr/>
        </p:nvSpPr>
        <p:spPr>
          <a:xfrm>
            <a:off x="141067" y="6381334"/>
            <a:ext cx="10381368" cy="577081"/>
          </a:xfrm>
          <a:prstGeom prst="rect">
            <a:avLst/>
          </a:prstGeom>
          <a:noFill/>
        </p:spPr>
        <p:txBody>
          <a:bodyPr wrap="none" rtlCol="0">
            <a:spAutoFit/>
          </a:bodyPr>
          <a:lstStyle/>
          <a:p>
            <a:pPr lvl="0"/>
            <a:r>
              <a:rPr lang="en-IN" sz="1050" baseline="30000" dirty="0"/>
              <a:t>1</a:t>
            </a:r>
            <a:r>
              <a:rPr lang="en-IN" sz="1050" dirty="0"/>
              <a:t> Source:- Retrieved from geeksforgeeks retrieved from -  </a:t>
            </a:r>
            <a:r>
              <a:rPr lang="en-IN" sz="1050" dirty="0">
                <a:latin typeface="Times New Roman" panose="02020603050405020304" pitchFamily="18" charset="0"/>
                <a:cs typeface="Times New Roman" panose="02020603050405020304" pitchFamily="18" charset="0"/>
                <a:hlinkClick r:id="rId3"/>
              </a:rPr>
              <a:t>https://www.geeksforgeeks.org/count-number-ways-reach-destination-maze/#:~:text=Given%20a%20maze%20with%20obstacles,</a:t>
            </a:r>
          </a:p>
          <a:p>
            <a:pPr lvl="0"/>
            <a:r>
              <a:rPr lang="en-IN" sz="1050" dirty="0">
                <a:latin typeface="Times New Roman" panose="02020603050405020304" pitchFamily="18" charset="0"/>
                <a:cs typeface="Times New Roman" panose="02020603050405020304" pitchFamily="18" charset="0"/>
                <a:hlinkClick r:id="rId3"/>
              </a:rPr>
              <a:t>%2C%20j%2B1)%20only.</a:t>
            </a:r>
            <a:endParaRPr lang="en-IN" sz="1050" dirty="0">
              <a:latin typeface="Times New Roman" panose="02020603050405020304" pitchFamily="18" charset="0"/>
              <a:cs typeface="Times New Roman" panose="02020603050405020304" pitchFamily="18" charset="0"/>
            </a:endParaRPr>
          </a:p>
          <a:p>
            <a:endParaRPr lang="en-IN" sz="1050" dirty="0"/>
          </a:p>
        </p:txBody>
      </p:sp>
      <p:sp>
        <p:nvSpPr>
          <p:cNvPr id="13" name="TextBox 12"/>
          <p:cNvSpPr txBox="1"/>
          <p:nvPr/>
        </p:nvSpPr>
        <p:spPr>
          <a:xfrm>
            <a:off x="1607178" y="1572426"/>
            <a:ext cx="184731" cy="384721"/>
          </a:xfrm>
          <a:prstGeom prst="rect">
            <a:avLst/>
          </a:prstGeom>
          <a:noFill/>
        </p:spPr>
        <p:txBody>
          <a:bodyPr wrap="none" rtlCol="0">
            <a:spAutoFit/>
          </a:bodyPr>
          <a:lstStyle/>
          <a:p>
            <a:endParaRPr lang="en-IN" dirty="0"/>
          </a:p>
        </p:txBody>
      </p:sp>
      <p:sp>
        <p:nvSpPr>
          <p:cNvPr id="14" name="TextBox 13"/>
          <p:cNvSpPr txBox="1"/>
          <p:nvPr/>
        </p:nvSpPr>
        <p:spPr>
          <a:xfrm>
            <a:off x="1140204" y="4082017"/>
            <a:ext cx="583814" cy="307777"/>
          </a:xfrm>
          <a:prstGeom prst="rect">
            <a:avLst/>
          </a:prstGeom>
          <a:noFill/>
        </p:spPr>
        <p:txBody>
          <a:bodyPr wrap="none" rtlCol="0">
            <a:spAutoFit/>
          </a:bodyPr>
          <a:lstStyle/>
          <a:p>
            <a:r>
              <a:rPr lang="en-IN" sz="1400" b="1" dirty="0" smtClean="0"/>
              <a:t>Input</a:t>
            </a:r>
            <a:endParaRPr lang="en-IN" b="1" dirty="0"/>
          </a:p>
        </p:txBody>
      </p:sp>
      <p:sp>
        <p:nvSpPr>
          <p:cNvPr id="15" name="TextBox 14"/>
          <p:cNvSpPr txBox="1"/>
          <p:nvPr/>
        </p:nvSpPr>
        <p:spPr>
          <a:xfrm>
            <a:off x="3879791" y="5404781"/>
            <a:ext cx="1543308" cy="569387"/>
          </a:xfrm>
          <a:prstGeom prst="rect">
            <a:avLst/>
          </a:prstGeom>
          <a:noFill/>
          <a:ln>
            <a:solidFill>
              <a:schemeClr val="tx1"/>
            </a:solidFill>
          </a:ln>
        </p:spPr>
        <p:txBody>
          <a:bodyPr wrap="none" rtlCol="0">
            <a:spAutoFit/>
          </a:bodyPr>
          <a:lstStyle/>
          <a:p>
            <a:r>
              <a:rPr lang="en-IN" sz="1600" b="1" dirty="0" smtClean="0"/>
              <a:t>Output</a:t>
            </a:r>
            <a:r>
              <a:rPr lang="en-IN" dirty="0" smtClean="0"/>
              <a:t>:-</a:t>
            </a:r>
          </a:p>
          <a:p>
            <a:r>
              <a:rPr lang="en-IN" sz="1200" dirty="0" smtClean="0"/>
              <a:t>Total possible ways:-4</a:t>
            </a:r>
            <a:endParaRPr lang="en-IN" sz="1200" dirty="0"/>
          </a:p>
        </p:txBody>
      </p:sp>
    </p:spTree>
    <p:extLst>
      <p:ext uri="{BB962C8B-B14F-4D97-AF65-F5344CB8AC3E}">
        <p14:creationId xmlns:p14="http://schemas.microsoft.com/office/powerpoint/2010/main" val="37368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wipe(down)">
                                      <p:cBhvr>
                                        <p:cTn id="18" dur="500"/>
                                        <p:tgtEl>
                                          <p:spTgt spid="10">
                                            <p:txEl>
                                              <p:pRg st="0" end="0"/>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par>
                                <p:cTn id="28" presetID="2" presetClass="entr" presetSubtype="4"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ppt_x"/>
                                          </p:val>
                                        </p:tav>
                                        <p:tav tm="100000">
                                          <p:val>
                                            <p:strVal val="#ppt_x"/>
                                          </p:val>
                                        </p:tav>
                                      </p:tavLst>
                                    </p:anim>
                                    <p:anim calcmode="lin" valueType="num">
                                      <p:cBhvr additive="base">
                                        <p:cTn id="3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026"/>
                                        </p:tgtEl>
                                        <p:attrNameLst>
                                          <p:attrName>style.visibility</p:attrName>
                                        </p:attrNameLst>
                                      </p:cBhvr>
                                      <p:to>
                                        <p:strVal val="visible"/>
                                      </p:to>
                                    </p:set>
                                    <p:animEffect transition="in" filter="barn(inVertical)">
                                      <p:cBhvr>
                                        <p:cTn id="36" dur="500"/>
                                        <p:tgtEl>
                                          <p:spTgt spid="102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down)">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anim calcmode="lin" valueType="num">
                                      <p:cBhvr>
                                        <p:cTn id="52" dur="1000" fill="hold"/>
                                        <p:tgtEl>
                                          <p:spTgt spid="7"/>
                                        </p:tgtEl>
                                        <p:attrNameLst>
                                          <p:attrName>ppt_x</p:attrName>
                                        </p:attrNameLst>
                                      </p:cBhvr>
                                      <p:tavLst>
                                        <p:tav tm="0">
                                          <p:val>
                                            <p:strVal val="#ppt_x"/>
                                          </p:val>
                                        </p:tav>
                                        <p:tav tm="100000">
                                          <p:val>
                                            <p:strVal val="#ppt_x"/>
                                          </p:val>
                                        </p:tav>
                                      </p:tavLst>
                                    </p:anim>
                                    <p:anim calcmode="lin" valueType="num">
                                      <p:cBhvr>
                                        <p:cTn id="5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1000"/>
                                        <p:tgtEl>
                                          <p:spTgt spid="5"/>
                                        </p:tgtEl>
                                      </p:cBhvr>
                                    </p:animEffect>
                                    <p:anim calcmode="lin" valueType="num">
                                      <p:cBhvr>
                                        <p:cTn id="59" dur="1000" fill="hold"/>
                                        <p:tgtEl>
                                          <p:spTgt spid="5"/>
                                        </p:tgtEl>
                                        <p:attrNameLst>
                                          <p:attrName>ppt_x</p:attrName>
                                        </p:attrNameLst>
                                      </p:cBhvr>
                                      <p:tavLst>
                                        <p:tav tm="0">
                                          <p:val>
                                            <p:strVal val="#ppt_x"/>
                                          </p:val>
                                        </p:tav>
                                        <p:tav tm="100000">
                                          <p:val>
                                            <p:strVal val="#ppt_x"/>
                                          </p:val>
                                        </p:tav>
                                      </p:tavLst>
                                    </p:anim>
                                    <p:anim calcmode="lin" valueType="num">
                                      <p:cBhvr>
                                        <p:cTn id="6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8" grpId="0" animBg="1"/>
      <p:bldP spid="9" grpId="0"/>
      <p:bldP spid="11" grpId="0"/>
      <p:bldP spid="12"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8BA557-325C-464F-BBDF-2A637DF21498}"/>
              </a:ext>
            </a:extLst>
          </p:cNvPr>
          <p:cNvSpPr>
            <a:spLocks noGrp="1"/>
          </p:cNvSpPr>
          <p:nvPr>
            <p:ph type="title"/>
          </p:nvPr>
        </p:nvSpPr>
        <p:spPr>
          <a:xfrm>
            <a:off x="-119641" y="365982"/>
            <a:ext cx="12192000" cy="564910"/>
          </a:xfrm>
        </p:spPr>
        <p:txBody>
          <a:bodyPr>
            <a:normAutofit/>
          </a:bodyPr>
          <a:lstStyle/>
          <a:p>
            <a:r>
              <a:rPr lang="en-IN" sz="2800" b="1" dirty="0">
                <a:solidFill>
                  <a:schemeClr val="tx1"/>
                </a:solidFill>
                <a:latin typeface="Times New Roman" panose="02020603050405020304" pitchFamily="18" charset="0"/>
                <a:cs typeface="Times New Roman" panose="02020603050405020304" pitchFamily="18" charset="0"/>
              </a:rPr>
              <a:t>2. </a:t>
            </a:r>
            <a:r>
              <a:rPr lang="en-IN" sz="2800" b="1" u="sng" dirty="0">
                <a:solidFill>
                  <a:schemeClr val="tx1"/>
                </a:solidFill>
                <a:latin typeface="Times New Roman" panose="02020603050405020304" pitchFamily="18" charset="0"/>
                <a:cs typeface="Times New Roman" panose="02020603050405020304" pitchFamily="18" charset="0"/>
              </a:rPr>
              <a:t>Marking under Time Algorithm</a:t>
            </a:r>
          </a:p>
        </p:txBody>
      </p:sp>
      <p:pic>
        <p:nvPicPr>
          <p:cNvPr id="2050" name="Picture 2" descr="Don't Let Time Pressure Dictate Your Options | INSEAD Knowled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561" y="2477283"/>
            <a:ext cx="4241937" cy="19034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46691" y="4330482"/>
            <a:ext cx="2254143" cy="261610"/>
          </a:xfrm>
          <a:prstGeom prst="rect">
            <a:avLst/>
          </a:prstGeom>
          <a:noFill/>
        </p:spPr>
        <p:txBody>
          <a:bodyPr wrap="none" rtlCol="0">
            <a:spAutoFit/>
          </a:bodyPr>
          <a:lstStyle/>
          <a:p>
            <a:r>
              <a:rPr lang="en-IN" sz="1100" b="1" dirty="0"/>
              <a:t>Fig 1 </a:t>
            </a:r>
            <a:r>
              <a:rPr lang="en-IN" sz="1100" dirty="0"/>
              <a:t>It displays the time algorithm </a:t>
            </a:r>
            <a:r>
              <a:rPr lang="en-IN" sz="1100" baseline="30000" dirty="0"/>
              <a:t>1</a:t>
            </a:r>
          </a:p>
        </p:txBody>
      </p:sp>
      <p:sp>
        <p:nvSpPr>
          <p:cNvPr id="6" name="TextBox 5"/>
          <p:cNvSpPr txBox="1"/>
          <p:nvPr/>
        </p:nvSpPr>
        <p:spPr>
          <a:xfrm>
            <a:off x="5685418" y="2477283"/>
            <a:ext cx="5398477" cy="2308324"/>
          </a:xfrm>
          <a:prstGeom prst="rect">
            <a:avLst/>
          </a:prstGeom>
          <a:noFill/>
        </p:spPr>
        <p:txBody>
          <a:bodyPr wrap="square" rtlCol="0">
            <a:spAutoFit/>
          </a:bodyPr>
          <a:lstStyle/>
          <a:p>
            <a:pPr marL="285750" indent="-285750"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Marking under time Algorithm is a marking system based on the time interval scheduling algorithm.</a:t>
            </a:r>
          </a:p>
          <a:p>
            <a:pPr marL="285750" indent="-285750"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This algorithm is applied for the marking system inside the game for various rounds . </a:t>
            </a:r>
          </a:p>
          <a:p>
            <a:pPr marL="285750" indent="-285750"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This algorithm states that whoever answers correctly in less time slot then they would be given first priority.</a:t>
            </a:r>
          </a:p>
          <a:p>
            <a:pPr algn="just"/>
            <a:endParaRPr lang="en-IN" sz="18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6622749"/>
            <a:ext cx="3844322" cy="253916"/>
          </a:xfrm>
          <a:prstGeom prst="rect">
            <a:avLst/>
          </a:prstGeom>
          <a:noFill/>
        </p:spPr>
        <p:txBody>
          <a:bodyPr wrap="none" rtlCol="0">
            <a:spAutoFit/>
          </a:bodyPr>
          <a:lstStyle/>
          <a:p>
            <a:r>
              <a:rPr lang="en-IN" sz="1050" baseline="30000" dirty="0"/>
              <a:t>1</a:t>
            </a:r>
            <a:r>
              <a:rPr lang="en-IN" sz="1050" dirty="0"/>
              <a:t> Source:- The above picture is retrieved from – </a:t>
            </a:r>
            <a:r>
              <a:rPr lang="en-IN" sz="1050" dirty="0">
                <a:hlinkClick r:id="rId3"/>
              </a:rPr>
              <a:t>www.medium.com</a:t>
            </a:r>
            <a:endParaRPr lang="en-IN" sz="1050" dirty="0"/>
          </a:p>
        </p:txBody>
      </p:sp>
      <p:sp>
        <p:nvSpPr>
          <p:cNvPr id="5" name="TextBox 4"/>
          <p:cNvSpPr txBox="1"/>
          <p:nvPr/>
        </p:nvSpPr>
        <p:spPr>
          <a:xfrm>
            <a:off x="5373829" y="4919260"/>
            <a:ext cx="1920719" cy="723275"/>
          </a:xfrm>
          <a:prstGeom prst="rect">
            <a:avLst/>
          </a:prstGeom>
          <a:noFill/>
          <a:ln>
            <a:solidFill>
              <a:schemeClr val="tx1"/>
            </a:solidFill>
          </a:ln>
        </p:spPr>
        <p:txBody>
          <a:bodyPr wrap="none" rtlCol="0">
            <a:spAutoFit/>
          </a:bodyPr>
          <a:lstStyle/>
          <a:p>
            <a:r>
              <a:rPr lang="en-IN" b="1" dirty="0" smtClean="0"/>
              <a:t>Input:-</a:t>
            </a:r>
          </a:p>
          <a:p>
            <a:r>
              <a:rPr lang="en-IN" sz="1100" b="1" dirty="0" smtClean="0"/>
              <a:t>P= p1 || time= 21 sec || ch=1</a:t>
            </a:r>
          </a:p>
          <a:p>
            <a:r>
              <a:rPr lang="en-IN" sz="1100" b="1" dirty="0" smtClean="0"/>
              <a:t>P= p2 || time= 18 sec || ch=1</a:t>
            </a:r>
            <a:endParaRPr lang="en-IN" sz="1100" b="1" dirty="0"/>
          </a:p>
        </p:txBody>
      </p:sp>
      <p:sp>
        <p:nvSpPr>
          <p:cNvPr id="7" name="TextBox 6"/>
          <p:cNvSpPr txBox="1"/>
          <p:nvPr/>
        </p:nvSpPr>
        <p:spPr>
          <a:xfrm>
            <a:off x="8091391" y="4919260"/>
            <a:ext cx="1056700" cy="723275"/>
          </a:xfrm>
          <a:prstGeom prst="rect">
            <a:avLst/>
          </a:prstGeom>
          <a:noFill/>
          <a:ln>
            <a:solidFill>
              <a:schemeClr val="tx1"/>
            </a:solidFill>
          </a:ln>
        </p:spPr>
        <p:txBody>
          <a:bodyPr wrap="none" rtlCol="0">
            <a:spAutoFit/>
          </a:bodyPr>
          <a:lstStyle/>
          <a:p>
            <a:r>
              <a:rPr lang="en-IN" b="1" dirty="0" smtClean="0"/>
              <a:t>Output:-</a:t>
            </a:r>
          </a:p>
          <a:p>
            <a:r>
              <a:rPr lang="en-IN" sz="1100" b="1" dirty="0" smtClean="0"/>
              <a:t>P1 = 0.5 marks</a:t>
            </a:r>
          </a:p>
          <a:p>
            <a:r>
              <a:rPr lang="en-IN" sz="1100" b="1" dirty="0" smtClean="0"/>
              <a:t>P2 = 1 marks</a:t>
            </a:r>
            <a:endParaRPr lang="en-IN" sz="1100" b="1" dirty="0"/>
          </a:p>
        </p:txBody>
      </p:sp>
    </p:spTree>
    <p:extLst>
      <p:ext uri="{BB962C8B-B14F-4D97-AF65-F5344CB8AC3E}">
        <p14:creationId xmlns:p14="http://schemas.microsoft.com/office/powerpoint/2010/main" val="349519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wipe(down)">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95FBAA-1B71-4A84-BA1B-2A44EECBFC5B}"/>
              </a:ext>
            </a:extLst>
          </p:cNvPr>
          <p:cNvSpPr>
            <a:spLocks noGrp="1"/>
          </p:cNvSpPr>
          <p:nvPr>
            <p:ph type="title"/>
          </p:nvPr>
        </p:nvSpPr>
        <p:spPr>
          <a:xfrm rot="10800000" flipV="1">
            <a:off x="802640" y="355600"/>
            <a:ext cx="10414000" cy="508000"/>
          </a:xfrm>
        </p:spPr>
        <p:txBody>
          <a:bodyPr>
            <a:noAutofit/>
          </a:bodyPr>
          <a:lstStyle/>
          <a:p>
            <a:r>
              <a:rPr lang="en-IN" sz="2800" b="1" dirty="0">
                <a:latin typeface="Times New Roman" panose="02020603050405020304" pitchFamily="18" charset="0"/>
                <a:cs typeface="Times New Roman" panose="02020603050405020304" pitchFamily="18" charset="0"/>
              </a:rPr>
              <a:t>3. </a:t>
            </a:r>
            <a:r>
              <a:rPr lang="en-IN" sz="2800" b="1" u="sng" dirty="0">
                <a:latin typeface="Times New Roman" panose="02020603050405020304" pitchFamily="18" charset="0"/>
                <a:cs typeface="Times New Roman" panose="02020603050405020304" pitchFamily="18" charset="0"/>
              </a:rPr>
              <a:t>Rabin-Karp Algorithm for Pattern Searching:-</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B0EB9297-A583-464D-A567-1AD00921183F}"/>
              </a:ext>
            </a:extLst>
          </p:cNvPr>
          <p:cNvSpPr>
            <a:spLocks noGrp="1"/>
          </p:cNvSpPr>
          <p:nvPr>
            <p:ph idx="1"/>
          </p:nvPr>
        </p:nvSpPr>
        <p:spPr>
          <a:xfrm>
            <a:off x="4693920" y="2473125"/>
            <a:ext cx="7355840" cy="3036522"/>
          </a:xfrm>
        </p:spPr>
        <p:txBody>
          <a:bodyPr>
            <a:normAutofit/>
          </a:bodyPr>
          <a:lstStyle/>
          <a:p>
            <a:pPr marL="0" indent="0" algn="just">
              <a:buNone/>
            </a:pPr>
            <a:r>
              <a:rPr lang="en-IN" sz="1800" dirty="0">
                <a:latin typeface="Times New Roman" panose="02020603050405020304" pitchFamily="18" charset="0"/>
                <a:cs typeface="Times New Roman" panose="02020603050405020304" pitchFamily="18" charset="0"/>
              </a:rPr>
              <a:t>Rabin-Karp algorithm also slides the pattern one by one. But unlike the Naive algorithm, Rabin Karp algorithm matches the hash value of the pattern with the hash value of current substring of text, and if the hash values match then only it starts matching individual characters. So Rabin Karp algorithm needs to calculate hash values for following strings.</a:t>
            </a:r>
          </a:p>
          <a:p>
            <a:pPr marL="0" indent="0">
              <a:buNone/>
            </a:pPr>
            <a:r>
              <a:rPr lang="en-IN" sz="1800" dirty="0">
                <a:latin typeface="Times New Roman" panose="02020603050405020304" pitchFamily="18" charset="0"/>
                <a:cs typeface="Times New Roman" panose="02020603050405020304" pitchFamily="18" charset="0"/>
              </a:rPr>
              <a:t>       1) Pattern itself.</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       2) All the substrings of text of length m.</a:t>
            </a: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202" y="1583990"/>
            <a:ext cx="3607816" cy="3325598"/>
          </a:xfrm>
          <a:prstGeom prst="rect">
            <a:avLst/>
          </a:prstGeom>
        </p:spPr>
      </p:pic>
      <p:sp>
        <p:nvSpPr>
          <p:cNvPr id="5" name="TextBox 4"/>
          <p:cNvSpPr txBox="1"/>
          <p:nvPr/>
        </p:nvSpPr>
        <p:spPr>
          <a:xfrm>
            <a:off x="1222961" y="4896798"/>
            <a:ext cx="1670650" cy="246221"/>
          </a:xfrm>
          <a:prstGeom prst="rect">
            <a:avLst/>
          </a:prstGeom>
          <a:noFill/>
        </p:spPr>
        <p:txBody>
          <a:bodyPr wrap="none" rtlCol="0">
            <a:spAutoFit/>
          </a:bodyPr>
          <a:lstStyle/>
          <a:p>
            <a:r>
              <a:rPr lang="en-IN" sz="1000" b="1" dirty="0"/>
              <a:t>Fig 1 </a:t>
            </a:r>
            <a:r>
              <a:rPr lang="en-IN" sz="1000" dirty="0"/>
              <a:t>Rabin-Karp Algorithm </a:t>
            </a:r>
            <a:r>
              <a:rPr lang="en-IN" sz="1000" baseline="30000" dirty="0"/>
              <a:t>1</a:t>
            </a:r>
          </a:p>
        </p:txBody>
      </p:sp>
      <p:sp>
        <p:nvSpPr>
          <p:cNvPr id="6" name="TextBox 5"/>
          <p:cNvSpPr txBox="1"/>
          <p:nvPr/>
        </p:nvSpPr>
        <p:spPr>
          <a:xfrm>
            <a:off x="145279" y="6520441"/>
            <a:ext cx="6412333" cy="415498"/>
          </a:xfrm>
          <a:prstGeom prst="rect">
            <a:avLst/>
          </a:prstGeom>
          <a:noFill/>
        </p:spPr>
        <p:txBody>
          <a:bodyPr wrap="none" rtlCol="0">
            <a:spAutoFit/>
          </a:bodyPr>
          <a:lstStyle/>
          <a:p>
            <a:pPr lvl="0"/>
            <a:r>
              <a:rPr lang="en-IN" sz="1050" baseline="30000" dirty="0"/>
              <a:t>1</a:t>
            </a:r>
            <a:r>
              <a:rPr lang="en-IN" sz="1050" dirty="0"/>
              <a:t> Source – The above picture describes the example of Rabin Karp retrieved from - </a:t>
            </a:r>
            <a:r>
              <a:rPr lang="en-IN" sz="1050" u="sng" dirty="0">
                <a:solidFill>
                  <a:srgbClr val="3366FF"/>
                </a:solidFill>
                <a:latin typeface="Times New Roman" panose="02020603050405020304" pitchFamily="18" charset="0"/>
                <a:ea typeface="Calibri" panose="020F0502020204030204" pitchFamily="34" charset="0"/>
                <a:cs typeface="Times New Roman" panose="02020603050405020304" pitchFamily="18" charset="0"/>
                <a:hlinkClick r:id="rId3"/>
              </a:rPr>
              <a:t>https://www.geeksforgeeks.org/</a:t>
            </a:r>
            <a:endParaRPr lang="en-IN" sz="1050" u="sng" dirty="0">
              <a:solidFill>
                <a:srgbClr val="3366FF"/>
              </a:solidFill>
              <a:latin typeface="Times New Roman" panose="02020603050405020304" pitchFamily="18" charset="0"/>
              <a:ea typeface="Calibri" panose="020F0502020204030204" pitchFamily="34" charset="0"/>
              <a:cs typeface="Times New Roman" panose="02020603050405020304" pitchFamily="18" charset="0"/>
            </a:endParaRPr>
          </a:p>
          <a:p>
            <a:r>
              <a:rPr lang="en-IN" sz="1050" dirty="0"/>
              <a:t> </a:t>
            </a:r>
          </a:p>
        </p:txBody>
      </p:sp>
      <p:sp>
        <p:nvSpPr>
          <p:cNvPr id="7" name="TextBox 6"/>
          <p:cNvSpPr txBox="1"/>
          <p:nvPr/>
        </p:nvSpPr>
        <p:spPr>
          <a:xfrm>
            <a:off x="91456" y="1583989"/>
            <a:ext cx="641522" cy="338554"/>
          </a:xfrm>
          <a:prstGeom prst="rect">
            <a:avLst/>
          </a:prstGeom>
          <a:noFill/>
        </p:spPr>
        <p:txBody>
          <a:bodyPr wrap="none" rtlCol="0">
            <a:spAutoFit/>
          </a:bodyPr>
          <a:lstStyle/>
          <a:p>
            <a:r>
              <a:rPr lang="en-IN" sz="1600" b="1" dirty="0" smtClean="0"/>
              <a:t>Input</a:t>
            </a:r>
            <a:endParaRPr lang="en-IN" sz="1600" b="1" dirty="0"/>
          </a:p>
        </p:txBody>
      </p:sp>
      <p:sp>
        <p:nvSpPr>
          <p:cNvPr id="8" name="TextBox 7"/>
          <p:cNvSpPr txBox="1"/>
          <p:nvPr/>
        </p:nvSpPr>
        <p:spPr>
          <a:xfrm>
            <a:off x="32300" y="3364119"/>
            <a:ext cx="797013" cy="338554"/>
          </a:xfrm>
          <a:prstGeom prst="rect">
            <a:avLst/>
          </a:prstGeom>
          <a:noFill/>
        </p:spPr>
        <p:txBody>
          <a:bodyPr wrap="none" rtlCol="0">
            <a:spAutoFit/>
          </a:bodyPr>
          <a:lstStyle/>
          <a:p>
            <a:r>
              <a:rPr lang="en-IN" sz="1600" b="1" dirty="0" smtClean="0"/>
              <a:t>Output</a:t>
            </a:r>
            <a:endParaRPr lang="en-IN" sz="1800" b="1" dirty="0"/>
          </a:p>
        </p:txBody>
      </p:sp>
    </p:spTree>
    <p:extLst>
      <p:ext uri="{BB962C8B-B14F-4D97-AF65-F5344CB8AC3E}">
        <p14:creationId xmlns:p14="http://schemas.microsoft.com/office/powerpoint/2010/main" val="352969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58" y="-28025"/>
            <a:ext cx="10972800" cy="1143000"/>
          </a:xfrm>
        </p:spPr>
        <p:txBody>
          <a:bodyPr>
            <a:normAutofit/>
          </a:bodyPr>
          <a:lstStyle/>
          <a:p>
            <a:r>
              <a:rPr lang="en-IN" b="1" dirty="0" smtClean="0">
                <a:latin typeface="Times New Roman" panose="02020603050405020304" pitchFamily="18" charset="0"/>
                <a:cs typeface="Times New Roman" panose="02020603050405020304" pitchFamily="18" charset="0"/>
              </a:rPr>
              <a:t>Pseudocode</a:t>
            </a:r>
            <a:r>
              <a:rPr lang="en-IN" sz="4800" b="1" dirty="0" smtClean="0">
                <a:latin typeface="Times New Roman" panose="02020603050405020304" pitchFamily="18" charset="0"/>
                <a:cs typeface="Times New Roman" panose="02020603050405020304" pitchFamily="18" charset="0"/>
              </a:rPr>
              <a:t> For Main Window Screen</a:t>
            </a:r>
            <a:endParaRPr lang="en-IN" sz="48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719129" y="1362803"/>
            <a:ext cx="3442545" cy="2631490"/>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Step 1: Import all the Header Files.</a:t>
            </a:r>
          </a:p>
          <a:p>
            <a:r>
              <a:rPr lang="en-IN" sz="1500" dirty="0" smtClean="0">
                <a:latin typeface="Times New Roman" panose="02020603050405020304" pitchFamily="18" charset="0"/>
                <a:cs typeface="Times New Roman" panose="02020603050405020304" pitchFamily="18" charset="0"/>
              </a:rPr>
              <a:t>Step 2: Declare Main function. </a:t>
            </a:r>
          </a:p>
          <a:p>
            <a:r>
              <a:rPr lang="en-IN" sz="1500" dirty="0">
                <a:latin typeface="Times New Roman" panose="02020603050405020304" pitchFamily="18" charset="0"/>
                <a:cs typeface="Times New Roman" panose="02020603050405020304" pitchFamily="18" charset="0"/>
              </a:rPr>
              <a:t> </a:t>
            </a:r>
            <a:r>
              <a:rPr lang="en-IN" sz="1500" dirty="0" smtClean="0">
                <a:latin typeface="Times New Roman" panose="02020603050405020304" pitchFamily="18" charset="0"/>
                <a:cs typeface="Times New Roman" panose="02020603050405020304" pitchFamily="18" charset="0"/>
              </a:rPr>
              <a:t>            printf(“Welcome Screen”)</a:t>
            </a:r>
          </a:p>
          <a:p>
            <a:r>
              <a:rPr lang="en-IN" sz="1500" dirty="0" smtClean="0">
                <a:latin typeface="Times New Roman" panose="02020603050405020304" pitchFamily="18" charset="0"/>
                <a:cs typeface="Times New Roman" panose="02020603050405020304" pitchFamily="18" charset="0"/>
              </a:rPr>
              <a:t>Step 3: Display Choice for player.</a:t>
            </a:r>
          </a:p>
          <a:p>
            <a:r>
              <a:rPr lang="en-IN" sz="1500" dirty="0">
                <a:latin typeface="Times New Roman" panose="02020603050405020304" pitchFamily="18" charset="0"/>
                <a:cs typeface="Times New Roman" panose="02020603050405020304" pitchFamily="18" charset="0"/>
              </a:rPr>
              <a:t> </a:t>
            </a:r>
            <a:r>
              <a:rPr lang="en-IN" sz="1500" dirty="0" smtClean="0">
                <a:latin typeface="Times New Roman" panose="02020603050405020304" pitchFamily="18" charset="0"/>
                <a:cs typeface="Times New Roman" panose="02020603050405020304" pitchFamily="18" charset="0"/>
              </a:rPr>
              <a:t>             S = Single Player</a:t>
            </a:r>
          </a:p>
          <a:p>
            <a:r>
              <a:rPr lang="en-IN" sz="1500" dirty="0">
                <a:latin typeface="Times New Roman" panose="02020603050405020304" pitchFamily="18" charset="0"/>
                <a:cs typeface="Times New Roman" panose="02020603050405020304" pitchFamily="18" charset="0"/>
              </a:rPr>
              <a:t> </a:t>
            </a:r>
            <a:r>
              <a:rPr lang="en-IN" sz="1500" dirty="0" smtClean="0">
                <a:latin typeface="Times New Roman" panose="02020603050405020304" pitchFamily="18" charset="0"/>
                <a:cs typeface="Times New Roman" panose="02020603050405020304" pitchFamily="18" charset="0"/>
              </a:rPr>
              <a:t>            M= Multiplayer</a:t>
            </a:r>
          </a:p>
          <a:p>
            <a:r>
              <a:rPr lang="en-IN" sz="1500" dirty="0">
                <a:latin typeface="Times New Roman" panose="02020603050405020304" pitchFamily="18" charset="0"/>
                <a:cs typeface="Times New Roman" panose="02020603050405020304" pitchFamily="18" charset="0"/>
              </a:rPr>
              <a:t> </a:t>
            </a:r>
            <a:r>
              <a:rPr lang="en-IN" sz="1500" dirty="0" smtClean="0">
                <a:latin typeface="Times New Roman" panose="02020603050405020304" pitchFamily="18" charset="0"/>
                <a:cs typeface="Times New Roman" panose="02020603050405020304" pitchFamily="18" charset="0"/>
              </a:rPr>
              <a:t>            H = Help</a:t>
            </a:r>
          </a:p>
          <a:p>
            <a:r>
              <a:rPr lang="en-IN" sz="1500" dirty="0" smtClean="0">
                <a:latin typeface="Times New Roman" panose="02020603050405020304" pitchFamily="18" charset="0"/>
                <a:cs typeface="Times New Roman" panose="02020603050405020304" pitchFamily="18" charset="0"/>
              </a:rPr>
              <a:t>Step 4: Declare function for Single Player.</a:t>
            </a:r>
          </a:p>
          <a:p>
            <a:r>
              <a:rPr lang="en-IN" sz="1500" dirty="0">
                <a:latin typeface="Times New Roman" panose="02020603050405020304" pitchFamily="18" charset="0"/>
                <a:cs typeface="Times New Roman" panose="02020603050405020304" pitchFamily="18" charset="0"/>
              </a:rPr>
              <a:t> </a:t>
            </a:r>
            <a:r>
              <a:rPr lang="en-IN" sz="1500" dirty="0" smtClean="0">
                <a:latin typeface="Times New Roman" panose="02020603050405020304" pitchFamily="18" charset="0"/>
                <a:cs typeface="Times New Roman" panose="02020603050405020304" pitchFamily="18" charset="0"/>
              </a:rPr>
              <a:t>             Declare function for Multiplayer.</a:t>
            </a:r>
          </a:p>
          <a:p>
            <a:r>
              <a:rPr lang="en-IN" sz="1500" dirty="0">
                <a:latin typeface="Times New Roman" panose="02020603050405020304" pitchFamily="18" charset="0"/>
                <a:cs typeface="Times New Roman" panose="02020603050405020304" pitchFamily="18" charset="0"/>
              </a:rPr>
              <a:t> </a:t>
            </a:r>
            <a:r>
              <a:rPr lang="en-IN" sz="1500" dirty="0" smtClean="0">
                <a:latin typeface="Times New Roman" panose="02020603050405020304" pitchFamily="18" charset="0"/>
                <a:cs typeface="Times New Roman" panose="02020603050405020304" pitchFamily="18" charset="0"/>
              </a:rPr>
              <a:t>             Declare function for Help Mode.</a:t>
            </a:r>
          </a:p>
          <a:p>
            <a:r>
              <a:rPr lang="en-IN" sz="1500" dirty="0">
                <a:latin typeface="Times New Roman" panose="02020603050405020304" pitchFamily="18" charset="0"/>
                <a:cs typeface="Times New Roman" panose="02020603050405020304" pitchFamily="18" charset="0"/>
              </a:rPr>
              <a:t> </a:t>
            </a:r>
            <a:r>
              <a:rPr lang="en-IN" sz="1500" dirty="0" smtClean="0">
                <a:latin typeface="Times New Roman" panose="02020603050405020304" pitchFamily="18" charset="0"/>
                <a:cs typeface="Times New Roman" panose="02020603050405020304" pitchFamily="18" charset="0"/>
              </a:rPr>
              <a:t>            printf(“Write Name”)</a:t>
            </a:r>
          </a:p>
        </p:txBody>
      </p:sp>
      <p:sp>
        <p:nvSpPr>
          <p:cNvPr id="5" name="TextBox 4"/>
          <p:cNvSpPr txBox="1"/>
          <p:nvPr/>
        </p:nvSpPr>
        <p:spPr>
          <a:xfrm>
            <a:off x="2357701" y="3977265"/>
            <a:ext cx="2803973" cy="1938992"/>
          </a:xfrm>
          <a:prstGeom prst="rect">
            <a:avLst/>
          </a:prstGeom>
          <a:noFill/>
        </p:spPr>
        <p:txBody>
          <a:bodyPr wrap="none" rtlCol="0">
            <a:spAutoFit/>
          </a:bodyPr>
          <a:lstStyle/>
          <a:p>
            <a:r>
              <a:rPr lang="en-IN" sz="1500" dirty="0">
                <a:latin typeface="Times New Roman" panose="02020603050405020304" pitchFamily="18" charset="0"/>
                <a:cs typeface="Times New Roman" panose="02020603050405020304" pitchFamily="18" charset="0"/>
              </a:rPr>
              <a:t>Declare Choices for Player Mode </a:t>
            </a:r>
          </a:p>
          <a:p>
            <a:r>
              <a:rPr lang="en-IN" sz="1500" dirty="0">
                <a:latin typeface="Times New Roman" panose="02020603050405020304" pitchFamily="18" charset="0"/>
                <a:cs typeface="Times New Roman" panose="02020603050405020304" pitchFamily="18" charset="0"/>
              </a:rPr>
              <a:t>            {  </a:t>
            </a:r>
          </a:p>
          <a:p>
            <a:r>
              <a:rPr lang="en-IN" sz="1500" dirty="0">
                <a:latin typeface="Times New Roman" panose="02020603050405020304" pitchFamily="18" charset="0"/>
                <a:cs typeface="Times New Roman" panose="02020603050405020304" pitchFamily="18" charset="0"/>
              </a:rPr>
              <a:t>                 1. Choose Category</a:t>
            </a:r>
          </a:p>
          <a:p>
            <a:r>
              <a:rPr lang="en-IN" sz="1500" dirty="0">
                <a:latin typeface="Times New Roman" panose="02020603050405020304" pitchFamily="18" charset="0"/>
                <a:cs typeface="Times New Roman" panose="02020603050405020304" pitchFamily="18" charset="0"/>
              </a:rPr>
              <a:t>                 2. Highest Score</a:t>
            </a:r>
          </a:p>
          <a:p>
            <a:r>
              <a:rPr lang="en-IN" sz="1500" dirty="0">
                <a:latin typeface="Times New Roman" panose="02020603050405020304" pitchFamily="18" charset="0"/>
                <a:cs typeface="Times New Roman" panose="02020603050405020304" pitchFamily="18" charset="0"/>
              </a:rPr>
              <a:t>                 3. Back to Main menu</a:t>
            </a:r>
          </a:p>
          <a:p>
            <a:r>
              <a:rPr lang="en-IN" sz="1500" dirty="0">
                <a:latin typeface="Times New Roman" panose="02020603050405020304" pitchFamily="18" charset="0"/>
                <a:cs typeface="Times New Roman" panose="02020603050405020304" pitchFamily="18" charset="0"/>
              </a:rPr>
              <a:t>            </a:t>
            </a:r>
            <a:r>
              <a:rPr lang="en-IN" sz="1500" dirty="0" smtClean="0">
                <a:latin typeface="Times New Roman" panose="02020603050405020304" pitchFamily="18" charset="0"/>
                <a:cs typeface="Times New Roman" panose="02020603050405020304" pitchFamily="18" charset="0"/>
              </a:rPr>
              <a:t>}}</a:t>
            </a:r>
            <a:endParaRPr lang="en-IN" sz="1500" dirty="0">
              <a:latin typeface="Times New Roman" panose="02020603050405020304" pitchFamily="18" charset="0"/>
              <a:cs typeface="Times New Roman" panose="02020603050405020304" pitchFamily="18" charset="0"/>
            </a:endParaRPr>
          </a:p>
          <a:p>
            <a:r>
              <a:rPr lang="en-IN" sz="1500" dirty="0" smtClean="0">
                <a:latin typeface="Times New Roman" panose="02020603050405020304" pitchFamily="18" charset="0"/>
                <a:cs typeface="Times New Roman" panose="02020603050405020304" pitchFamily="18" charset="0"/>
              </a:rPr>
              <a:t>Stop}</a:t>
            </a:r>
            <a:endParaRPr lang="en-IN" sz="1500" dirty="0">
              <a:latin typeface="Times New Roman" panose="02020603050405020304" pitchFamily="18" charset="0"/>
              <a:cs typeface="Times New Roman" panose="02020603050405020304" pitchFamily="18" charset="0"/>
            </a:endParaRPr>
          </a:p>
          <a:p>
            <a:endParaRPr lang="en-IN" sz="15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23581" t="21348" r="45780" b="41396"/>
          <a:stretch/>
        </p:blipFill>
        <p:spPr>
          <a:xfrm>
            <a:off x="6375253" y="1700465"/>
            <a:ext cx="5445005" cy="3905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p:cNvSpPr txBox="1"/>
          <p:nvPr/>
        </p:nvSpPr>
        <p:spPr>
          <a:xfrm>
            <a:off x="8342256" y="5691499"/>
            <a:ext cx="1956048" cy="307777"/>
          </a:xfrm>
          <a:prstGeom prst="rect">
            <a:avLst/>
          </a:prstGeom>
          <a:noFill/>
        </p:spPr>
        <p:txBody>
          <a:bodyPr wrap="none" rtlCol="0">
            <a:spAutoFit/>
          </a:bodyPr>
          <a:lstStyle/>
          <a:p>
            <a:r>
              <a:rPr lang="en-IN" sz="1400" b="1" dirty="0" smtClean="0">
                <a:latin typeface="Times New Roman" panose="02020603050405020304" pitchFamily="18" charset="0"/>
                <a:cs typeface="Times New Roman" panose="02020603050405020304" pitchFamily="18" charset="0"/>
              </a:rPr>
              <a:t>Fig 1.1 </a:t>
            </a:r>
            <a:r>
              <a:rPr lang="en-IN" sz="1400" dirty="0" smtClean="0">
                <a:latin typeface="Times New Roman" panose="02020603050405020304" pitchFamily="18" charset="0"/>
                <a:cs typeface="Times New Roman" panose="02020603050405020304" pitchFamily="18" charset="0"/>
              </a:rPr>
              <a:t>Welcome S</a:t>
            </a:r>
            <a:r>
              <a:rPr lang="en-IN" sz="1400" dirty="0">
                <a:latin typeface="Times New Roman" panose="02020603050405020304" pitchFamily="18" charset="0"/>
                <a:cs typeface="Times New Roman" panose="02020603050405020304" pitchFamily="18" charset="0"/>
              </a:rPr>
              <a:t>c</a:t>
            </a:r>
            <a:r>
              <a:rPr lang="en-IN" sz="1400" dirty="0" smtClean="0">
                <a:latin typeface="Times New Roman" panose="02020603050405020304" pitchFamily="18" charset="0"/>
                <a:cs typeface="Times New Roman" panose="02020603050405020304" pitchFamily="18" charset="0"/>
              </a:rPr>
              <a:t>reen</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97751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905" y="-144461"/>
            <a:ext cx="10972800" cy="1143000"/>
          </a:xfrm>
        </p:spPr>
        <p:txBody>
          <a:bodyPr>
            <a:normAutofit/>
          </a:bodyPr>
          <a:lstStyle/>
          <a:p>
            <a:r>
              <a:rPr lang="en-IN" sz="4800" b="1" dirty="0" smtClean="0">
                <a:latin typeface="Times New Roman" panose="02020603050405020304" pitchFamily="18" charset="0"/>
                <a:cs typeface="Times New Roman" panose="02020603050405020304" pitchFamily="18" charset="0"/>
              </a:rPr>
              <a:t>Output</a:t>
            </a:r>
            <a:endParaRPr lang="en-IN" sz="4800" b="1"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77570" b="90937"/>
          <a:stretch/>
        </p:blipFill>
        <p:spPr>
          <a:xfrm>
            <a:off x="308181" y="1507781"/>
            <a:ext cx="5640221" cy="1281869"/>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73550" b="77343"/>
          <a:stretch/>
        </p:blipFill>
        <p:spPr>
          <a:xfrm>
            <a:off x="295400" y="3290348"/>
            <a:ext cx="5665785" cy="1794616"/>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r="61682" b="48343"/>
          <a:stretch/>
        </p:blipFill>
        <p:spPr>
          <a:xfrm>
            <a:off x="6496229" y="1507781"/>
            <a:ext cx="5127476" cy="3577183"/>
          </a:xfrm>
          <a:prstGeom prst="rect">
            <a:avLst/>
          </a:prstGeom>
        </p:spPr>
      </p:pic>
      <p:sp>
        <p:nvSpPr>
          <p:cNvPr id="3" name="TextBox 2"/>
          <p:cNvSpPr txBox="1"/>
          <p:nvPr/>
        </p:nvSpPr>
        <p:spPr>
          <a:xfrm>
            <a:off x="2060717" y="2777318"/>
            <a:ext cx="2544286" cy="307777"/>
          </a:xfrm>
          <a:prstGeom prst="rect">
            <a:avLst/>
          </a:prstGeom>
          <a:noFill/>
        </p:spPr>
        <p:txBody>
          <a:bodyPr wrap="none" rtlCol="0">
            <a:spAutoFit/>
          </a:bodyPr>
          <a:lstStyle/>
          <a:p>
            <a:r>
              <a:rPr lang="en-IN" sz="1400" b="1" dirty="0" smtClean="0">
                <a:latin typeface="Times New Roman" panose="02020603050405020304" pitchFamily="18" charset="0"/>
                <a:cs typeface="Times New Roman" panose="02020603050405020304" pitchFamily="18" charset="0"/>
              </a:rPr>
              <a:t>Fig 1.2 </a:t>
            </a:r>
            <a:r>
              <a:rPr lang="en-IN" sz="1400" dirty="0" smtClean="0">
                <a:latin typeface="Times New Roman" panose="02020603050405020304" pitchFamily="18" charset="0"/>
                <a:cs typeface="Times New Roman" panose="02020603050405020304" pitchFamily="18" charset="0"/>
              </a:rPr>
              <a:t>Registering Player Name</a:t>
            </a:r>
            <a:endParaRPr lang="en-IN" sz="1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549632" y="5136328"/>
            <a:ext cx="2055371" cy="307777"/>
          </a:xfrm>
          <a:prstGeom prst="rect">
            <a:avLst/>
          </a:prstGeom>
          <a:noFill/>
        </p:spPr>
        <p:txBody>
          <a:bodyPr wrap="none" rtlCol="0">
            <a:spAutoFit/>
          </a:bodyPr>
          <a:lstStyle/>
          <a:p>
            <a:r>
              <a:rPr lang="en-IN" sz="1400" b="1" dirty="0" smtClean="0">
                <a:latin typeface="Times New Roman" panose="02020603050405020304" pitchFamily="18" charset="0"/>
                <a:cs typeface="Times New Roman" panose="02020603050405020304" pitchFamily="18" charset="0"/>
              </a:rPr>
              <a:t>Fig 1.3 </a:t>
            </a:r>
            <a:r>
              <a:rPr lang="en-IN" sz="1400" dirty="0" smtClean="0">
                <a:latin typeface="Times New Roman" panose="02020603050405020304" pitchFamily="18" charset="0"/>
                <a:cs typeface="Times New Roman" panose="02020603050405020304" pitchFamily="18" charset="0"/>
              </a:rPr>
              <a:t>Drop Down Menu</a:t>
            </a:r>
            <a:endParaRPr lang="en-IN" sz="14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8503065" y="5110384"/>
            <a:ext cx="1981633" cy="307777"/>
          </a:xfrm>
          <a:prstGeom prst="rect">
            <a:avLst/>
          </a:prstGeom>
          <a:noFill/>
        </p:spPr>
        <p:txBody>
          <a:bodyPr wrap="none" rtlCol="0">
            <a:spAutoFit/>
          </a:bodyPr>
          <a:lstStyle/>
          <a:p>
            <a:r>
              <a:rPr lang="en-IN" sz="1400" b="1" dirty="0" smtClean="0">
                <a:latin typeface="Times New Roman" panose="02020603050405020304" pitchFamily="18" charset="0"/>
                <a:cs typeface="Times New Roman" panose="02020603050405020304" pitchFamily="18" charset="0"/>
              </a:rPr>
              <a:t>Fig 1.4 </a:t>
            </a:r>
            <a:r>
              <a:rPr lang="en-IN" sz="1400" dirty="0" smtClean="0">
                <a:latin typeface="Times New Roman" panose="02020603050405020304" pitchFamily="18" charset="0"/>
                <a:cs typeface="Times New Roman" panose="02020603050405020304" pitchFamily="18" charset="0"/>
              </a:rPr>
              <a:t>Choose Category</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98230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A58151-72B8-492E-B5D7-2BEBDDE9193D}"/>
              </a:ext>
            </a:extLst>
          </p:cNvPr>
          <p:cNvSpPr>
            <a:spLocks noGrp="1"/>
          </p:cNvSpPr>
          <p:nvPr>
            <p:ph type="title"/>
          </p:nvPr>
        </p:nvSpPr>
        <p:spPr>
          <a:xfrm>
            <a:off x="762000" y="182882"/>
            <a:ext cx="10972800" cy="1143000"/>
          </a:xfrm>
        </p:spPr>
        <p:txBody>
          <a:bodyPr>
            <a:normAutofit/>
          </a:bodyPr>
          <a:lstStyle/>
          <a:p>
            <a:r>
              <a:rPr lang="en-IN" b="1" dirty="0" smtClean="0">
                <a:latin typeface="Times New Roman" panose="02020603050405020304" pitchFamily="18" charset="0"/>
                <a:cs typeface="Times New Roman" panose="02020603050405020304" pitchFamily="18" charset="0"/>
              </a:rPr>
              <a:t>Pseudocode For 10 Second Observer</a:t>
            </a:r>
            <a:endParaRPr lang="en-IN"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 xmlns:a16="http://schemas.microsoft.com/office/drawing/2014/main" id="{4F05A7C8-D669-4224-9763-FD2A32A3BC0C}"/>
              </a:ext>
            </a:extLst>
          </p:cNvPr>
          <p:cNvSpPr txBox="1"/>
          <p:nvPr/>
        </p:nvSpPr>
        <p:spPr>
          <a:xfrm>
            <a:off x="193039" y="1466709"/>
            <a:ext cx="4064000" cy="5170646"/>
          </a:xfrm>
          <a:prstGeom prst="rect">
            <a:avLst/>
          </a:prstGeom>
          <a:noFill/>
        </p:spPr>
        <p:txBody>
          <a:bodyPr wrap="square" numCol="1" rtlCol="0">
            <a:spAutoFit/>
          </a:bodyPr>
          <a:lstStyle/>
          <a:p>
            <a:pPr algn="just"/>
            <a:r>
              <a:rPr lang="en-IN" sz="1500" b="1" dirty="0">
                <a:latin typeface="Times New Roman" panose="02020603050405020304" pitchFamily="18" charset="0"/>
                <a:cs typeface="Times New Roman" panose="02020603050405020304" pitchFamily="18" charset="0"/>
              </a:rPr>
              <a:t>Step 1</a:t>
            </a:r>
            <a:r>
              <a:rPr lang="en-IN" sz="1500" dirty="0">
                <a:latin typeface="Times New Roman" panose="02020603050405020304" pitchFamily="18" charset="0"/>
                <a:cs typeface="Times New Roman" panose="02020603050405020304" pitchFamily="18" charset="0"/>
              </a:rPr>
              <a:t>: Import all header files.</a:t>
            </a:r>
          </a:p>
          <a:p>
            <a:pPr algn="just"/>
            <a:r>
              <a:rPr lang="en-IN" sz="1500" b="1" dirty="0">
                <a:latin typeface="Times New Roman" panose="02020603050405020304" pitchFamily="18" charset="0"/>
                <a:cs typeface="Times New Roman" panose="02020603050405020304" pitchFamily="18" charset="0"/>
              </a:rPr>
              <a:t>Step 2</a:t>
            </a:r>
            <a:r>
              <a:rPr lang="en-IN" sz="1500" dirty="0">
                <a:latin typeface="Times New Roman" panose="02020603050405020304" pitchFamily="18" charset="0"/>
                <a:cs typeface="Times New Roman" panose="02020603050405020304" pitchFamily="18" charset="0"/>
              </a:rPr>
              <a:t>: Declare the object function by:</a:t>
            </a:r>
          </a:p>
          <a:p>
            <a:pPr algn="just"/>
            <a:r>
              <a:rPr lang="en-IN" sz="1500" dirty="0">
                <a:latin typeface="Times New Roman" panose="02020603050405020304" pitchFamily="18" charset="0"/>
                <a:cs typeface="Times New Roman" panose="02020603050405020304" pitchFamily="18" charset="0"/>
              </a:rPr>
              <a:t>		int object(*name);</a:t>
            </a:r>
          </a:p>
          <a:p>
            <a:pPr algn="just"/>
            <a:r>
              <a:rPr lang="en-IN" sz="1500" b="1" dirty="0">
                <a:latin typeface="Times New Roman" panose="02020603050405020304" pitchFamily="18" charset="0"/>
                <a:cs typeface="Times New Roman" panose="02020603050405020304" pitchFamily="18" charset="0"/>
              </a:rPr>
              <a:t>Step 3</a:t>
            </a:r>
            <a:r>
              <a:rPr lang="en-IN" sz="1500" dirty="0">
                <a:latin typeface="Times New Roman" panose="02020603050405020304" pitchFamily="18" charset="0"/>
                <a:cs typeface="Times New Roman" panose="02020603050405020304" pitchFamily="18" charset="0"/>
              </a:rPr>
              <a:t>: Declare main function</a:t>
            </a:r>
          </a:p>
          <a:p>
            <a:pPr algn="just"/>
            <a:r>
              <a:rPr lang="en-IN" sz="1500" b="1" dirty="0">
                <a:latin typeface="Times New Roman" panose="02020603050405020304" pitchFamily="18" charset="0"/>
                <a:cs typeface="Times New Roman" panose="02020603050405020304" pitchFamily="18" charset="0"/>
              </a:rPr>
              <a:t>Step 4</a:t>
            </a:r>
            <a:r>
              <a:rPr lang="en-IN" sz="1500" dirty="0">
                <a:latin typeface="Times New Roman" panose="02020603050405020304" pitchFamily="18" charset="0"/>
                <a:cs typeface="Times New Roman" panose="02020603050405020304" pitchFamily="18" charset="0"/>
              </a:rPr>
              <a:t>: Call the object function (object()) in the main:</a:t>
            </a:r>
          </a:p>
          <a:p>
            <a:pPr algn="just"/>
            <a:r>
              <a:rPr lang="en-IN" sz="1500" dirty="0">
                <a:latin typeface="Times New Roman" panose="02020603050405020304" pitchFamily="18" charset="0"/>
                <a:cs typeface="Times New Roman" panose="02020603050405020304" pitchFamily="18" charset="0"/>
              </a:rPr>
              <a:t>		print the welcome screen.		 </a:t>
            </a:r>
          </a:p>
          <a:p>
            <a:pPr algn="just"/>
            <a:r>
              <a:rPr lang="en-IN" sz="1500" b="1" dirty="0">
                <a:latin typeface="Times New Roman" panose="02020603050405020304" pitchFamily="18" charset="0"/>
                <a:cs typeface="Times New Roman" panose="02020603050405020304" pitchFamily="18" charset="0"/>
              </a:rPr>
              <a:t>Step 5</a:t>
            </a:r>
            <a:r>
              <a:rPr lang="en-IN" sz="1500" dirty="0">
                <a:latin typeface="Times New Roman" panose="02020603050405020304" pitchFamily="18" charset="0"/>
                <a:cs typeface="Times New Roman" panose="02020603050405020304" pitchFamily="18" charset="0"/>
              </a:rPr>
              <a:t>: Declare the random generator function.</a:t>
            </a:r>
          </a:p>
          <a:p>
            <a:pPr algn="just"/>
            <a:r>
              <a:rPr lang="en-IN" sz="1500" dirty="0">
                <a:latin typeface="Times New Roman" panose="02020603050405020304" pitchFamily="18" charset="0"/>
                <a:cs typeface="Times New Roman" panose="02020603050405020304" pitchFamily="18" charset="0"/>
              </a:rPr>
              <a:t>int object(char* name)</a:t>
            </a:r>
          </a:p>
          <a:p>
            <a:pPr algn="just"/>
            <a:r>
              <a:rPr lang="en-IN" sz="1500" dirty="0">
                <a:latin typeface="Times New Roman" panose="02020603050405020304" pitchFamily="18" charset="0"/>
                <a:cs typeface="Times New Roman" panose="02020603050405020304" pitchFamily="18" charset="0"/>
              </a:rPr>
              <a:t>{</a:t>
            </a:r>
          </a:p>
          <a:p>
            <a:pPr algn="just"/>
            <a:r>
              <a:rPr lang="en-IN" sz="1500" dirty="0" err="1">
                <a:latin typeface="Times New Roman" panose="02020603050405020304" pitchFamily="18" charset="0"/>
                <a:cs typeface="Times New Roman" panose="02020603050405020304" pitchFamily="18" charset="0"/>
              </a:rPr>
              <a:t>srand</a:t>
            </a:r>
            <a:r>
              <a:rPr lang="en-IN" sz="1500" dirty="0">
                <a:latin typeface="Times New Roman" panose="02020603050405020304" pitchFamily="18" charset="0"/>
                <a:cs typeface="Times New Roman" panose="02020603050405020304" pitchFamily="18" charset="0"/>
              </a:rPr>
              <a:t>(time(NULL));</a:t>
            </a:r>
          </a:p>
          <a:p>
            <a:pPr algn="just"/>
            <a:r>
              <a:rPr lang="en-IN" sz="1500" dirty="0">
                <a:latin typeface="Times New Roman" panose="02020603050405020304" pitchFamily="18" charset="0"/>
                <a:cs typeface="Times New Roman" panose="02020603050405020304" pitchFamily="18" charset="0"/>
              </a:rPr>
              <a:t>for(i=0;i</a:t>
            </a:r>
            <a:r>
              <a:rPr lang="en-IN" sz="1500" dirty="0" smtClean="0">
                <a:latin typeface="Times New Roman" panose="02020603050405020304" pitchFamily="18" charset="0"/>
                <a:cs typeface="Times New Roman" panose="02020603050405020304" pitchFamily="18" charset="0"/>
              </a:rPr>
              <a:t>&lt;=n-1;i++)//n is no of question.</a:t>
            </a:r>
            <a:endParaRPr lang="en-IN" sz="1500" dirty="0">
              <a:latin typeface="Times New Roman" panose="02020603050405020304" pitchFamily="18" charset="0"/>
              <a:cs typeface="Times New Roman" panose="02020603050405020304" pitchFamily="18" charset="0"/>
            </a:endParaRPr>
          </a:p>
          <a:p>
            <a:pPr algn="just"/>
            <a:r>
              <a:rPr lang="en-IN" sz="1500" dirty="0">
                <a:latin typeface="Times New Roman" panose="02020603050405020304" pitchFamily="18" charset="0"/>
                <a:cs typeface="Times New Roman" panose="02020603050405020304" pitchFamily="18" charset="0"/>
              </a:rPr>
              <a:t>{</a:t>
            </a:r>
          </a:p>
          <a:p>
            <a:pPr algn="just"/>
            <a:r>
              <a:rPr lang="en-IN" sz="1500" dirty="0">
                <a:latin typeface="Times New Roman" panose="02020603050405020304" pitchFamily="18" charset="0"/>
                <a:cs typeface="Times New Roman" panose="02020603050405020304" pitchFamily="18" charset="0"/>
              </a:rPr>
              <a:t>temp=rand</a:t>
            </a:r>
            <a:r>
              <a:rPr lang="en-IN" sz="1500" dirty="0" smtClean="0">
                <a:latin typeface="Times New Roman" panose="02020603050405020304" pitchFamily="18" charset="0"/>
                <a:cs typeface="Times New Roman" panose="02020603050405020304" pitchFamily="18" charset="0"/>
              </a:rPr>
              <a:t>()%n;</a:t>
            </a:r>
            <a:endParaRPr lang="en-IN" sz="1500" dirty="0">
              <a:latin typeface="Times New Roman" panose="02020603050405020304" pitchFamily="18" charset="0"/>
              <a:cs typeface="Times New Roman" panose="02020603050405020304" pitchFamily="18" charset="0"/>
            </a:endParaRPr>
          </a:p>
          <a:p>
            <a:pPr algn="just"/>
            <a:r>
              <a:rPr lang="en-IN" sz="1500" dirty="0">
                <a:latin typeface="Times New Roman" panose="02020603050405020304" pitchFamily="18" charset="0"/>
                <a:cs typeface="Times New Roman" panose="02020603050405020304" pitchFamily="18" charset="0"/>
              </a:rPr>
              <a:t>for(j=0;j&lt;=i-1;j++){</a:t>
            </a:r>
          </a:p>
          <a:p>
            <a:pPr algn="just"/>
            <a:r>
              <a:rPr lang="en-IN" sz="1500" dirty="0">
                <a:latin typeface="Times New Roman" panose="02020603050405020304" pitchFamily="18" charset="0"/>
                <a:cs typeface="Times New Roman" panose="02020603050405020304" pitchFamily="18" charset="0"/>
              </a:rPr>
              <a:t>if(temp==a[j])</a:t>
            </a:r>
          </a:p>
          <a:p>
            <a:pPr algn="just"/>
            <a:r>
              <a:rPr lang="en-IN" sz="1500" dirty="0">
                <a:latin typeface="Times New Roman" panose="02020603050405020304" pitchFamily="18" charset="0"/>
                <a:cs typeface="Times New Roman" panose="02020603050405020304" pitchFamily="18" charset="0"/>
              </a:rPr>
              <a:t>break;}</a:t>
            </a:r>
          </a:p>
          <a:p>
            <a:pPr algn="just"/>
            <a:r>
              <a:rPr lang="en-IN" sz="1500" dirty="0">
                <a:latin typeface="Times New Roman" panose="02020603050405020304" pitchFamily="18" charset="0"/>
                <a:cs typeface="Times New Roman" panose="02020603050405020304" pitchFamily="18" charset="0"/>
              </a:rPr>
              <a:t>if(j==</a:t>
            </a:r>
            <a:r>
              <a:rPr lang="en-IN" sz="1500" dirty="0" err="1">
                <a:latin typeface="Times New Roman" panose="02020603050405020304" pitchFamily="18" charset="0"/>
                <a:cs typeface="Times New Roman" panose="02020603050405020304" pitchFamily="18" charset="0"/>
              </a:rPr>
              <a:t>i</a:t>
            </a:r>
            <a:r>
              <a:rPr lang="en-IN" sz="1500" dirty="0">
                <a:latin typeface="Times New Roman" panose="02020603050405020304" pitchFamily="18" charset="0"/>
                <a:cs typeface="Times New Roman" panose="02020603050405020304" pitchFamily="18" charset="0"/>
              </a:rPr>
              <a:t>)</a:t>
            </a:r>
          </a:p>
          <a:p>
            <a:pPr algn="just"/>
            <a:r>
              <a:rPr lang="en-IN" sz="1500" dirty="0">
                <a:latin typeface="Times New Roman" panose="02020603050405020304" pitchFamily="18" charset="0"/>
                <a:cs typeface="Times New Roman" panose="02020603050405020304" pitchFamily="18" charset="0"/>
              </a:rPr>
              <a:t>a[</a:t>
            </a:r>
            <a:r>
              <a:rPr lang="en-IN" sz="1500" dirty="0" err="1">
                <a:latin typeface="Times New Roman" panose="02020603050405020304" pitchFamily="18" charset="0"/>
                <a:cs typeface="Times New Roman" panose="02020603050405020304" pitchFamily="18" charset="0"/>
              </a:rPr>
              <a:t>i</a:t>
            </a:r>
            <a:r>
              <a:rPr lang="en-IN" sz="1500" dirty="0">
                <a:latin typeface="Times New Roman" panose="02020603050405020304" pitchFamily="18" charset="0"/>
                <a:cs typeface="Times New Roman" panose="02020603050405020304" pitchFamily="18" charset="0"/>
              </a:rPr>
              <a:t>]=temp;</a:t>
            </a:r>
          </a:p>
          <a:p>
            <a:pPr algn="just"/>
            <a:r>
              <a:rPr lang="en-IN" sz="1500" dirty="0">
                <a:latin typeface="Times New Roman" panose="02020603050405020304" pitchFamily="18" charset="0"/>
                <a:cs typeface="Times New Roman" panose="02020603050405020304" pitchFamily="18" charset="0"/>
              </a:rPr>
              <a:t>else</a:t>
            </a:r>
          </a:p>
          <a:p>
            <a:pPr algn="just"/>
            <a:r>
              <a:rPr lang="en-IN" sz="1500" dirty="0" err="1">
                <a:latin typeface="Times New Roman" panose="02020603050405020304" pitchFamily="18" charset="0"/>
                <a:cs typeface="Times New Roman" panose="02020603050405020304" pitchFamily="18" charset="0"/>
              </a:rPr>
              <a:t>i</a:t>
            </a:r>
            <a:r>
              <a:rPr lang="en-IN" sz="1500" dirty="0">
                <a:latin typeface="Times New Roman" panose="02020603050405020304" pitchFamily="18" charset="0"/>
                <a:cs typeface="Times New Roman" panose="02020603050405020304" pitchFamily="18" charset="0"/>
              </a:rPr>
              <a:t>--;}</a:t>
            </a:r>
          </a:p>
          <a:p>
            <a:pPr algn="just"/>
            <a:endParaRPr lang="en-US" sz="15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 xmlns:a16="http://schemas.microsoft.com/office/drawing/2014/main" id="{5FAF92C9-6F21-48FA-AAC6-7FA9EE71AB7D}"/>
              </a:ext>
            </a:extLst>
          </p:cNvPr>
          <p:cNvSpPr txBox="1"/>
          <p:nvPr/>
        </p:nvSpPr>
        <p:spPr>
          <a:xfrm>
            <a:off x="7701282" y="1466709"/>
            <a:ext cx="4693920" cy="2400657"/>
          </a:xfrm>
          <a:prstGeom prst="rect">
            <a:avLst/>
          </a:prstGeom>
          <a:noFill/>
        </p:spPr>
        <p:txBody>
          <a:bodyPr wrap="square" rtlCol="0">
            <a:spAutoFit/>
          </a:bodyPr>
          <a:lstStyle/>
          <a:p>
            <a:pPr algn="just"/>
            <a:r>
              <a:rPr lang="en-IN" sz="1500" b="1" dirty="0">
                <a:latin typeface="Times New Roman" panose="02020603050405020304" pitchFamily="18" charset="0"/>
                <a:cs typeface="Times New Roman" panose="02020603050405020304" pitchFamily="18" charset="0"/>
              </a:rPr>
              <a:t>Step </a:t>
            </a:r>
            <a:r>
              <a:rPr lang="en-IN" sz="1500" b="1" dirty="0" smtClean="0">
                <a:latin typeface="Times New Roman" panose="02020603050405020304" pitchFamily="18" charset="0"/>
                <a:cs typeface="Times New Roman" panose="02020603050405020304" pitchFamily="18" charset="0"/>
              </a:rPr>
              <a:t>11 </a:t>
            </a:r>
            <a:r>
              <a:rPr lang="en-IN" sz="1500" dirty="0">
                <a:latin typeface="Times New Roman" panose="02020603050405020304" pitchFamily="18" charset="0"/>
                <a:cs typeface="Times New Roman" panose="02020603050405020304" pitchFamily="18" charset="0"/>
              </a:rPr>
              <a:t>: Accepts the user input and check:</a:t>
            </a:r>
          </a:p>
          <a:p>
            <a:pPr algn="just"/>
            <a:r>
              <a:rPr lang="en-IN" sz="1500" dirty="0">
                <a:latin typeface="Times New Roman" panose="02020603050405020304" pitchFamily="18" charset="0"/>
                <a:cs typeface="Times New Roman" panose="02020603050405020304" pitchFamily="18" charset="0"/>
              </a:rPr>
              <a:t>		if(answer==right)</a:t>
            </a:r>
          </a:p>
          <a:p>
            <a:pPr algn="just"/>
            <a:r>
              <a:rPr lang="en-IN" sz="1500" dirty="0">
                <a:latin typeface="Times New Roman" panose="02020603050405020304" pitchFamily="18" charset="0"/>
                <a:cs typeface="Times New Roman" panose="02020603050405020304" pitchFamily="18" charset="0"/>
              </a:rPr>
              <a:t>		marks=marks+1</a:t>
            </a:r>
          </a:p>
          <a:p>
            <a:pPr algn="just"/>
            <a:r>
              <a:rPr lang="en-IN" sz="1500" dirty="0">
                <a:latin typeface="Times New Roman" panose="02020603050405020304" pitchFamily="18" charset="0"/>
                <a:cs typeface="Times New Roman" panose="02020603050405020304" pitchFamily="18" charset="0"/>
              </a:rPr>
              <a:t>		else</a:t>
            </a:r>
          </a:p>
          <a:p>
            <a:pPr algn="just"/>
            <a:r>
              <a:rPr lang="en-IN" sz="1500" dirty="0">
                <a:latin typeface="Times New Roman" panose="02020603050405020304" pitchFamily="18" charset="0"/>
                <a:cs typeface="Times New Roman" panose="02020603050405020304" pitchFamily="18" charset="0"/>
              </a:rPr>
              <a:t>		marks=marks+0;</a:t>
            </a:r>
          </a:p>
          <a:p>
            <a:pPr algn="just"/>
            <a:r>
              <a:rPr lang="en-IN" sz="1500" b="1" dirty="0">
                <a:latin typeface="Times New Roman" panose="02020603050405020304" pitchFamily="18" charset="0"/>
                <a:cs typeface="Times New Roman" panose="02020603050405020304" pitchFamily="18" charset="0"/>
              </a:rPr>
              <a:t>Step </a:t>
            </a:r>
            <a:r>
              <a:rPr lang="en-IN" sz="1500" b="1" dirty="0" smtClean="0">
                <a:latin typeface="Times New Roman" panose="02020603050405020304" pitchFamily="18" charset="0"/>
                <a:cs typeface="Times New Roman" panose="02020603050405020304" pitchFamily="18" charset="0"/>
              </a:rPr>
              <a:t>12</a:t>
            </a:r>
            <a:r>
              <a:rPr lang="en-IN" sz="1500" dirty="0" smtClean="0">
                <a:latin typeface="Times New Roman" panose="02020603050405020304" pitchFamily="18" charset="0"/>
                <a:cs typeface="Times New Roman" panose="02020603050405020304" pitchFamily="18" charset="0"/>
              </a:rPr>
              <a:t>: </a:t>
            </a:r>
            <a:r>
              <a:rPr lang="en-IN" sz="1500" dirty="0">
                <a:latin typeface="Times New Roman" panose="02020603050405020304" pitchFamily="18" charset="0"/>
                <a:cs typeface="Times New Roman" panose="02020603050405020304" pitchFamily="18" charset="0"/>
              </a:rPr>
              <a:t>After the completion of each round:</a:t>
            </a:r>
          </a:p>
          <a:p>
            <a:pPr algn="just"/>
            <a:r>
              <a:rPr lang="en-IN" sz="1500" dirty="0">
                <a:latin typeface="Times New Roman" panose="02020603050405020304" pitchFamily="18" charset="0"/>
                <a:cs typeface="Times New Roman" panose="02020603050405020304" pitchFamily="18" charset="0"/>
              </a:rPr>
              <a:t>		if(</a:t>
            </a:r>
            <a:r>
              <a:rPr lang="en-IN" sz="1500" dirty="0" err="1">
                <a:latin typeface="Times New Roman" panose="02020603050405020304" pitchFamily="18" charset="0"/>
                <a:cs typeface="Times New Roman" panose="02020603050405020304" pitchFamily="18" charset="0"/>
              </a:rPr>
              <a:t>total_marks</a:t>
            </a:r>
            <a:r>
              <a:rPr lang="en-IN" sz="1500" dirty="0">
                <a:latin typeface="Times New Roman" panose="02020603050405020304" pitchFamily="18" charset="0"/>
                <a:cs typeface="Times New Roman" panose="02020603050405020304" pitchFamily="18" charset="0"/>
              </a:rPr>
              <a:t>&gt;=</a:t>
            </a:r>
            <a:r>
              <a:rPr lang="en-IN" sz="1500" dirty="0" err="1">
                <a:latin typeface="Times New Roman" panose="02020603050405020304" pitchFamily="18" charset="0"/>
                <a:cs typeface="Times New Roman" panose="02020603050405020304" pitchFamily="18" charset="0"/>
              </a:rPr>
              <a:t>required_score</a:t>
            </a:r>
            <a:r>
              <a:rPr lang="en-IN" sz="1500" dirty="0">
                <a:latin typeface="Times New Roman" panose="02020603050405020304" pitchFamily="18" charset="0"/>
                <a:cs typeface="Times New Roman" panose="02020603050405020304" pitchFamily="18" charset="0"/>
              </a:rPr>
              <a:t>)</a:t>
            </a:r>
          </a:p>
          <a:p>
            <a:pPr algn="just"/>
            <a:r>
              <a:rPr lang="en-IN" sz="1500" dirty="0">
                <a:latin typeface="Times New Roman" panose="02020603050405020304" pitchFamily="18" charset="0"/>
                <a:cs typeface="Times New Roman" panose="02020603050405020304" pitchFamily="18" charset="0"/>
              </a:rPr>
              <a:t>			enter to next round;</a:t>
            </a:r>
          </a:p>
          <a:p>
            <a:pPr algn="just"/>
            <a:r>
              <a:rPr lang="en-IN" sz="1500" dirty="0">
                <a:latin typeface="Times New Roman" panose="02020603050405020304" pitchFamily="18" charset="0"/>
                <a:cs typeface="Times New Roman" panose="02020603050405020304" pitchFamily="18" charset="0"/>
              </a:rPr>
              <a:t>		else</a:t>
            </a:r>
          </a:p>
          <a:p>
            <a:pPr algn="just"/>
            <a:r>
              <a:rPr lang="en-IN" sz="1500" dirty="0">
                <a:latin typeface="Times New Roman" panose="02020603050405020304" pitchFamily="18" charset="0"/>
                <a:cs typeface="Times New Roman" panose="02020603050405020304" pitchFamily="18" charset="0"/>
              </a:rPr>
              <a:t>			back to main menu;</a:t>
            </a:r>
          </a:p>
        </p:txBody>
      </p:sp>
      <p:sp>
        <p:nvSpPr>
          <p:cNvPr id="8" name="TextBox 7">
            <a:extLst>
              <a:ext uri="{FF2B5EF4-FFF2-40B4-BE49-F238E27FC236}">
                <a16:creationId xmlns="" xmlns:a16="http://schemas.microsoft.com/office/drawing/2014/main" id="{492DCE1A-6DDA-4ABD-A942-03C4D3C14C2E}"/>
              </a:ext>
            </a:extLst>
          </p:cNvPr>
          <p:cNvSpPr txBox="1"/>
          <p:nvPr/>
        </p:nvSpPr>
        <p:spPr>
          <a:xfrm>
            <a:off x="4257039" y="1466709"/>
            <a:ext cx="3314535" cy="2631490"/>
          </a:xfrm>
          <a:prstGeom prst="rect">
            <a:avLst/>
          </a:prstGeom>
          <a:noFill/>
        </p:spPr>
        <p:txBody>
          <a:bodyPr wrap="square">
            <a:spAutoFit/>
          </a:bodyPr>
          <a:lstStyle/>
          <a:p>
            <a:pPr algn="just"/>
            <a:r>
              <a:rPr lang="en-IN" sz="1500" b="1" dirty="0">
                <a:latin typeface="Times New Roman" panose="02020603050405020304" pitchFamily="18" charset="0"/>
                <a:cs typeface="Times New Roman" panose="02020603050405020304" pitchFamily="18" charset="0"/>
              </a:rPr>
              <a:t>Step 6</a:t>
            </a:r>
            <a:r>
              <a:rPr lang="en-IN" sz="1500" dirty="0">
                <a:latin typeface="Times New Roman" panose="02020603050405020304" pitchFamily="18" charset="0"/>
                <a:cs typeface="Times New Roman" panose="02020603050405020304" pitchFamily="18" charset="0"/>
              </a:rPr>
              <a:t>: Declare variable for the object and display 30 objects name for 10 seconds.</a:t>
            </a:r>
          </a:p>
          <a:p>
            <a:pPr algn="just"/>
            <a:r>
              <a:rPr lang="en-IN" sz="1500" b="1" dirty="0">
                <a:latin typeface="Times New Roman" panose="02020603050405020304" pitchFamily="18" charset="0"/>
                <a:cs typeface="Times New Roman" panose="02020603050405020304" pitchFamily="18" charset="0"/>
              </a:rPr>
              <a:t>Step 7</a:t>
            </a:r>
            <a:r>
              <a:rPr lang="en-IN" sz="1500" dirty="0">
                <a:latin typeface="Times New Roman" panose="02020603050405020304" pitchFamily="18" charset="0"/>
                <a:cs typeface="Times New Roman" panose="02020603050405020304" pitchFamily="18" charset="0"/>
              </a:rPr>
              <a:t>: </a:t>
            </a:r>
            <a:r>
              <a:rPr lang="en-US" sz="1500" dirty="0">
                <a:latin typeface="Times New Roman" panose="02020603050405020304" pitchFamily="18" charset="0"/>
                <a:cs typeface="Times New Roman" panose="02020603050405020304" pitchFamily="18" charset="0"/>
              </a:rPr>
              <a:t>while(!kbhit() &amp;&amp; </a:t>
            </a:r>
            <a:r>
              <a:rPr lang="en-US" sz="1500" dirty="0" smtClean="0">
                <a:latin typeface="Times New Roman" panose="02020603050405020304" pitchFamily="18" charset="0"/>
                <a:cs typeface="Times New Roman" panose="02020603050405020304" pitchFamily="18" charset="0"/>
              </a:rPr>
              <a:t>TRUE</a:t>
            </a:r>
            <a:r>
              <a:rPr lang="en-US" sz="1500" dirty="0">
                <a:latin typeface="Times New Roman" panose="02020603050405020304" pitchFamily="18" charset="0"/>
                <a:cs typeface="Times New Roman" panose="02020603050405020304" pitchFamily="18" charset="0"/>
              </a:rPr>
              <a:t>)</a:t>
            </a:r>
          </a:p>
          <a:p>
            <a:pPr algn="just"/>
            <a:r>
              <a:rPr lang="en-US" sz="1500" dirty="0">
                <a:latin typeface="Times New Roman" panose="02020603050405020304" pitchFamily="18" charset="0"/>
                <a:cs typeface="Times New Roman" panose="02020603050405020304" pitchFamily="18" charset="0"/>
              </a:rPr>
              <a:t>	{</a:t>
            </a:r>
          </a:p>
          <a:p>
            <a:pPr algn="just"/>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printf</a:t>
            </a:r>
            <a:r>
              <a:rPr lang="en-US" sz="1500" dirty="0">
                <a:latin typeface="Times New Roman" panose="02020603050405020304" pitchFamily="18" charset="0"/>
                <a:cs typeface="Times New Roman" panose="02020603050405020304" pitchFamily="18" charset="0"/>
              </a:rPr>
              <a:t>("     \r 00:00:%2d",s);</a:t>
            </a:r>
          </a:p>
          <a:p>
            <a:pPr algn="just"/>
            <a:r>
              <a:rPr lang="en-US" sz="1500" dirty="0">
                <a:latin typeface="Times New Roman" panose="02020603050405020304" pitchFamily="18" charset="0"/>
                <a:cs typeface="Times New Roman" panose="02020603050405020304" pitchFamily="18" charset="0"/>
              </a:rPr>
              <a:t>				ms++;</a:t>
            </a:r>
          </a:p>
          <a:p>
            <a:pPr algn="just"/>
            <a:r>
              <a:rPr lang="en-US" sz="1500" dirty="0">
                <a:latin typeface="Times New Roman" panose="02020603050405020304" pitchFamily="18" charset="0"/>
                <a:cs typeface="Times New Roman" panose="02020603050405020304" pitchFamily="18" charset="0"/>
              </a:rPr>
              <a:t>				Sleep(10);</a:t>
            </a:r>
          </a:p>
          <a:p>
            <a:pPr algn="just"/>
            <a:r>
              <a:rPr lang="en-US" sz="1500" dirty="0">
                <a:latin typeface="Times New Roman" panose="02020603050405020304" pitchFamily="18" charset="0"/>
                <a:cs typeface="Times New Roman" panose="02020603050405020304" pitchFamily="18" charset="0"/>
              </a:rPr>
              <a:t>				if(</a:t>
            </a:r>
            <a:r>
              <a:rPr lang="en-US" sz="1500" dirty="0" err="1">
                <a:latin typeface="Times New Roman" panose="02020603050405020304" pitchFamily="18" charset="0"/>
                <a:cs typeface="Times New Roman" panose="02020603050405020304" pitchFamily="18" charset="0"/>
              </a:rPr>
              <a:t>ms</a:t>
            </a:r>
            <a:r>
              <a:rPr lang="en-US" sz="1500" dirty="0">
                <a:latin typeface="Times New Roman" panose="02020603050405020304" pitchFamily="18" charset="0"/>
                <a:cs typeface="Times New Roman" panose="02020603050405020304" pitchFamily="18" charset="0"/>
              </a:rPr>
              <a:t>==11)</a:t>
            </a:r>
          </a:p>
          <a:p>
            <a:pPr algn="just"/>
            <a:r>
              <a:rPr lang="en-US" sz="1500" dirty="0">
                <a:latin typeface="Times New Roman" panose="02020603050405020304" pitchFamily="18" charset="0"/>
                <a:cs typeface="Times New Roman" panose="02020603050405020304" pitchFamily="18" charset="0"/>
              </a:rPr>
              <a:t>}					system(“</a:t>
            </a:r>
            <a:r>
              <a:rPr lang="en-US" sz="1500" dirty="0" err="1">
                <a:latin typeface="Times New Roman" panose="02020603050405020304" pitchFamily="18" charset="0"/>
                <a:cs typeface="Times New Roman" panose="02020603050405020304" pitchFamily="18" charset="0"/>
              </a:rPr>
              <a:t>cls</a:t>
            </a:r>
            <a:r>
              <a:rPr lang="en-US" sz="1500" dirty="0">
                <a:latin typeface="Times New Roman" panose="02020603050405020304" pitchFamily="18" charset="0"/>
                <a:cs typeface="Times New Roman" panose="02020603050405020304" pitchFamily="18" charset="0"/>
              </a:rPr>
              <a:t>”);</a:t>
            </a:r>
            <a:endParaRPr lang="en-IN" sz="15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 xmlns:a16="http://schemas.microsoft.com/office/drawing/2014/main" id="{22E61B44-CE8E-4530-B0AA-6575378308D7}"/>
              </a:ext>
            </a:extLst>
          </p:cNvPr>
          <p:cNvSpPr txBox="1"/>
          <p:nvPr/>
        </p:nvSpPr>
        <p:spPr>
          <a:xfrm>
            <a:off x="4257039" y="4098199"/>
            <a:ext cx="3801645" cy="2400657"/>
          </a:xfrm>
          <a:prstGeom prst="rect">
            <a:avLst/>
          </a:prstGeom>
          <a:noFill/>
        </p:spPr>
        <p:txBody>
          <a:bodyPr wrap="square">
            <a:spAutoFit/>
          </a:bodyPr>
          <a:lstStyle/>
          <a:p>
            <a:pPr algn="just"/>
            <a:r>
              <a:rPr lang="en-IN" sz="1500" b="1" dirty="0">
                <a:latin typeface="Times New Roman" panose="02020603050405020304" pitchFamily="18" charset="0"/>
                <a:cs typeface="Times New Roman" panose="02020603050405020304" pitchFamily="18" charset="0"/>
              </a:rPr>
              <a:t>Step 8</a:t>
            </a:r>
            <a:r>
              <a:rPr lang="en-IN" sz="1500" dirty="0">
                <a:latin typeface="Times New Roman" panose="02020603050405020304" pitchFamily="18" charset="0"/>
                <a:cs typeface="Times New Roman" panose="02020603050405020304" pitchFamily="18" charset="0"/>
              </a:rPr>
              <a:t>: Display questions</a:t>
            </a:r>
          </a:p>
          <a:p>
            <a:pPr algn="just"/>
            <a:r>
              <a:rPr lang="en-IN" sz="1500" b="1" dirty="0">
                <a:latin typeface="Times New Roman" panose="02020603050405020304" pitchFamily="18" charset="0"/>
                <a:cs typeface="Times New Roman" panose="02020603050405020304" pitchFamily="18" charset="0"/>
              </a:rPr>
              <a:t>Step 9</a:t>
            </a:r>
            <a:r>
              <a:rPr lang="en-IN" sz="1500" dirty="0">
                <a:latin typeface="Times New Roman" panose="02020603050405020304" pitchFamily="18" charset="0"/>
                <a:cs typeface="Times New Roman" panose="02020603050405020304" pitchFamily="18" charset="0"/>
              </a:rPr>
              <a:t>: Declare time </a:t>
            </a:r>
            <a:r>
              <a:rPr lang="en-IN" sz="1500" dirty="0" smtClean="0">
                <a:latin typeface="Times New Roman" panose="02020603050405020304" pitchFamily="18" charset="0"/>
                <a:cs typeface="Times New Roman" panose="02020603050405020304" pitchFamily="18" charset="0"/>
              </a:rPr>
              <a:t>function</a:t>
            </a:r>
          </a:p>
          <a:p>
            <a:pPr algn="just"/>
            <a:r>
              <a:rPr lang="en-IN" sz="1500" b="1" dirty="0">
                <a:latin typeface="Times New Roman" panose="02020603050405020304" pitchFamily="18" charset="0"/>
                <a:cs typeface="Times New Roman" panose="02020603050405020304" pitchFamily="18" charset="0"/>
              </a:rPr>
              <a:t>Step </a:t>
            </a:r>
            <a:r>
              <a:rPr lang="en-IN" sz="1500" b="1" dirty="0" smtClean="0">
                <a:latin typeface="Times New Roman" panose="02020603050405020304" pitchFamily="18" charset="0"/>
                <a:cs typeface="Times New Roman" panose="02020603050405020304" pitchFamily="18" charset="0"/>
              </a:rPr>
              <a:t>10</a:t>
            </a:r>
            <a:r>
              <a:rPr lang="en-IN" sz="1500" dirty="0" smtClean="0">
                <a:latin typeface="Times New Roman" panose="02020603050405020304" pitchFamily="18" charset="0"/>
                <a:cs typeface="Times New Roman" panose="02020603050405020304" pitchFamily="18" charset="0"/>
              </a:rPr>
              <a:t>: </a:t>
            </a:r>
            <a:r>
              <a:rPr lang="en-US" sz="1500" dirty="0">
                <a:latin typeface="Times New Roman" panose="02020603050405020304" pitchFamily="18" charset="0"/>
                <a:cs typeface="Times New Roman" panose="02020603050405020304" pitchFamily="18" charset="0"/>
              </a:rPr>
              <a:t>while(!kbhit() &amp;&amp; TRUE)</a:t>
            </a:r>
          </a:p>
          <a:p>
            <a:pPr algn="just"/>
            <a:r>
              <a:rPr lang="en-US" sz="1500" dirty="0">
                <a:latin typeface="Times New Roman" panose="02020603050405020304" pitchFamily="18" charset="0"/>
                <a:cs typeface="Times New Roman" panose="02020603050405020304" pitchFamily="18" charset="0"/>
              </a:rPr>
              <a:t>	{</a:t>
            </a:r>
          </a:p>
          <a:p>
            <a:pPr algn="just"/>
            <a:r>
              <a:rPr lang="en-US" sz="1500" dirty="0">
                <a:latin typeface="Times New Roman" panose="02020603050405020304" pitchFamily="18" charset="0"/>
                <a:cs typeface="Times New Roman" panose="02020603050405020304" pitchFamily="18" charset="0"/>
              </a:rPr>
              <a:t>	printf("     \r 00:00:%2d",s);</a:t>
            </a:r>
          </a:p>
          <a:p>
            <a:pPr algn="just"/>
            <a:r>
              <a:rPr lang="en-US" sz="1500" dirty="0">
                <a:latin typeface="Times New Roman" panose="02020603050405020304" pitchFamily="18" charset="0"/>
                <a:cs typeface="Times New Roman" panose="02020603050405020304" pitchFamily="18" charset="0"/>
              </a:rPr>
              <a:t>				ms++;</a:t>
            </a:r>
          </a:p>
          <a:p>
            <a:pPr algn="just"/>
            <a:r>
              <a:rPr lang="en-US" sz="1500" dirty="0">
                <a:latin typeface="Times New Roman" panose="02020603050405020304" pitchFamily="18" charset="0"/>
                <a:cs typeface="Times New Roman" panose="02020603050405020304" pitchFamily="18" charset="0"/>
              </a:rPr>
              <a:t>				Sleep(10);</a:t>
            </a:r>
          </a:p>
          <a:p>
            <a:pPr algn="just"/>
            <a:r>
              <a:rPr lang="en-US" sz="1500" dirty="0">
                <a:latin typeface="Times New Roman" panose="02020603050405020304" pitchFamily="18" charset="0"/>
                <a:cs typeface="Times New Roman" panose="02020603050405020304" pitchFamily="18" charset="0"/>
              </a:rPr>
              <a:t>				if(</a:t>
            </a:r>
            <a:r>
              <a:rPr lang="en-US" sz="1500" dirty="0" err="1">
                <a:latin typeface="Times New Roman" panose="02020603050405020304" pitchFamily="18" charset="0"/>
                <a:cs typeface="Times New Roman" panose="02020603050405020304" pitchFamily="18" charset="0"/>
              </a:rPr>
              <a:t>ms</a:t>
            </a:r>
            <a:r>
              <a:rPr lang="en-US" sz="1500" dirty="0" smtClean="0">
                <a:latin typeface="Times New Roman" panose="02020603050405020304" pitchFamily="18" charset="0"/>
                <a:cs typeface="Times New Roman" panose="02020603050405020304" pitchFamily="18" charset="0"/>
              </a:rPr>
              <a:t>==31)</a:t>
            </a:r>
            <a:endParaRPr lang="en-US" sz="1500" dirty="0">
              <a:latin typeface="Times New Roman" panose="02020603050405020304" pitchFamily="18" charset="0"/>
              <a:cs typeface="Times New Roman" panose="02020603050405020304" pitchFamily="18" charset="0"/>
            </a:endParaRPr>
          </a:p>
          <a:p>
            <a:pPr algn="just"/>
            <a:r>
              <a:rPr lang="en-US" sz="1500" dirty="0">
                <a:latin typeface="Times New Roman" panose="02020603050405020304" pitchFamily="18" charset="0"/>
                <a:cs typeface="Times New Roman" panose="02020603050405020304" pitchFamily="18" charset="0"/>
              </a:rPr>
              <a:t>}					system(“cls”);</a:t>
            </a:r>
            <a:endParaRPr lang="en-IN" sz="1500" dirty="0">
              <a:latin typeface="Times New Roman" panose="02020603050405020304" pitchFamily="18" charset="0"/>
              <a:cs typeface="Times New Roman" panose="02020603050405020304" pitchFamily="18" charset="0"/>
            </a:endParaRPr>
          </a:p>
          <a:p>
            <a:pPr algn="just"/>
            <a:endParaRPr lang="en-I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81062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585541-6255-4401-AB8B-78C92150EDCF}"/>
              </a:ext>
            </a:extLst>
          </p:cNvPr>
          <p:cNvSpPr>
            <a:spLocks noGrp="1"/>
          </p:cNvSpPr>
          <p:nvPr>
            <p:ph type="title"/>
          </p:nvPr>
        </p:nvSpPr>
        <p:spPr>
          <a:xfrm>
            <a:off x="-85458" y="2881912"/>
            <a:ext cx="12192000" cy="1621722"/>
          </a:xfrm>
        </p:spPr>
        <p:txBody>
          <a:bodyPr>
            <a:noAutofit/>
          </a:bodyPr>
          <a:lstStyle/>
          <a:p>
            <a:r>
              <a:rPr lang="en-US" sz="5400" b="1" dirty="0">
                <a:solidFill>
                  <a:schemeClr val="tx1">
                    <a:lumMod val="95000"/>
                    <a:lumOff val="5000"/>
                  </a:schemeClr>
                </a:solidFill>
                <a:effectLst>
                  <a:glow rad="101600">
                    <a:schemeClr val="bg2">
                      <a:lumMod val="75000"/>
                      <a:alpha val="6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“Quizander”- A </a:t>
            </a:r>
            <a:r>
              <a:rPr lang="en-US" sz="5400" b="1" dirty="0" smtClean="0">
                <a:solidFill>
                  <a:schemeClr val="tx1">
                    <a:lumMod val="95000"/>
                    <a:lumOff val="5000"/>
                  </a:schemeClr>
                </a:solidFill>
                <a:effectLst>
                  <a:glow rad="101600">
                    <a:schemeClr val="bg2">
                      <a:lumMod val="75000"/>
                      <a:alpha val="6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Text-based</a:t>
            </a:r>
            <a:br>
              <a:rPr lang="en-US" sz="5400" b="1" dirty="0" smtClean="0">
                <a:solidFill>
                  <a:schemeClr val="tx1">
                    <a:lumMod val="95000"/>
                    <a:lumOff val="5000"/>
                  </a:schemeClr>
                </a:solidFill>
                <a:effectLst>
                  <a:glow rad="101600">
                    <a:schemeClr val="bg2">
                      <a:lumMod val="75000"/>
                      <a:alpha val="6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5400" b="1" dirty="0" smtClean="0">
                <a:solidFill>
                  <a:schemeClr val="tx1">
                    <a:lumMod val="95000"/>
                    <a:lumOff val="5000"/>
                  </a:schemeClr>
                </a:solidFill>
                <a:effectLst>
                  <a:glow rad="101600">
                    <a:schemeClr val="bg2">
                      <a:lumMod val="75000"/>
                      <a:alpha val="6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400" b="1" dirty="0">
                <a:solidFill>
                  <a:schemeClr val="tx1">
                    <a:lumMod val="95000"/>
                    <a:lumOff val="5000"/>
                  </a:schemeClr>
                </a:solidFill>
                <a:effectLst>
                  <a:glow rad="101600">
                    <a:schemeClr val="bg2">
                      <a:lumMod val="75000"/>
                      <a:alpha val="6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Multiplayer Game</a:t>
            </a:r>
            <a:endParaRPr lang="en-IN" sz="5400" dirty="0">
              <a:effectLst>
                <a:glow rad="101600">
                  <a:schemeClr val="bg2">
                    <a:lumMod val="75000"/>
                    <a:alpha val="60000"/>
                  </a:schemeClr>
                </a:glow>
              </a:effectLst>
            </a:endParaRPr>
          </a:p>
        </p:txBody>
      </p:sp>
      <p:sp>
        <p:nvSpPr>
          <p:cNvPr id="3" name="TextBox 2">
            <a:extLst>
              <a:ext uri="{FF2B5EF4-FFF2-40B4-BE49-F238E27FC236}">
                <a16:creationId xmlns="" xmlns:a16="http://schemas.microsoft.com/office/drawing/2014/main" id="{5FD25934-ABC8-436C-8402-BF629FD83C78}"/>
              </a:ext>
            </a:extLst>
          </p:cNvPr>
          <p:cNvSpPr txBox="1"/>
          <p:nvPr/>
        </p:nvSpPr>
        <p:spPr>
          <a:xfrm>
            <a:off x="416560" y="681790"/>
            <a:ext cx="8046720" cy="1015663"/>
          </a:xfrm>
          <a:prstGeom prst="rect">
            <a:avLst/>
          </a:prstGeom>
          <a:noFill/>
        </p:spPr>
        <p:txBody>
          <a:bodyPr wrap="square" rtlCol="0">
            <a:spAutoFit/>
          </a:bodyPr>
          <a:lstStyle/>
          <a:p>
            <a:pPr algn="ctr"/>
            <a:r>
              <a:rPr lang="en-IN" sz="6000" b="1" u="sng" dirty="0">
                <a:latin typeface="Times New Roman" panose="02020603050405020304" pitchFamily="18" charset="0"/>
                <a:cs typeface="Times New Roman" panose="02020603050405020304" pitchFamily="18" charset="0"/>
              </a:rPr>
              <a:t>Project Title</a:t>
            </a:r>
          </a:p>
        </p:txBody>
      </p:sp>
      <p:pic>
        <p:nvPicPr>
          <p:cNvPr id="5" name="Picture 4">
            <a:extLst>
              <a:ext uri="{FF2B5EF4-FFF2-40B4-BE49-F238E27FC236}">
                <a16:creationId xmlns="" xmlns:a16="http://schemas.microsoft.com/office/drawing/2014/main" id="{1AC79B1E-AC47-42D6-A78D-49DFF19F6AF3}"/>
              </a:ext>
            </a:extLst>
          </p:cNvPr>
          <p:cNvPicPr>
            <a:picLocks noChangeAspect="1"/>
          </p:cNvPicPr>
          <p:nvPr/>
        </p:nvPicPr>
        <p:blipFill>
          <a:blip r:embed="rId2"/>
          <a:stretch>
            <a:fillRect/>
          </a:stretch>
        </p:blipFill>
        <p:spPr>
          <a:xfrm>
            <a:off x="7467600" y="350962"/>
            <a:ext cx="3017520" cy="200372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6980509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38EFD1-422F-4B38-8D1C-A1D0C2A327C6}"/>
              </a:ext>
            </a:extLst>
          </p:cNvPr>
          <p:cNvSpPr>
            <a:spLocks noGrp="1"/>
          </p:cNvSpPr>
          <p:nvPr>
            <p:ph type="title"/>
          </p:nvPr>
        </p:nvSpPr>
        <p:spPr>
          <a:xfrm>
            <a:off x="406457" y="153857"/>
            <a:ext cx="10972800" cy="1143000"/>
          </a:xfrm>
        </p:spPr>
        <p:txBody>
          <a:bodyPr>
            <a:normAutofit/>
          </a:bodyPr>
          <a:lstStyle/>
          <a:p>
            <a:r>
              <a:rPr lang="en-IN" sz="4800" b="1" dirty="0" smtClean="0">
                <a:latin typeface="Times New Roman" panose="02020603050405020304" pitchFamily="18" charset="0"/>
                <a:cs typeface="Times New Roman" panose="02020603050405020304" pitchFamily="18" charset="0"/>
              </a:rPr>
              <a:t>Output</a:t>
            </a:r>
            <a:endParaRPr lang="en-IN" sz="48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23" t="25177" r="38539" b="52792"/>
          <a:stretch/>
        </p:blipFill>
        <p:spPr>
          <a:xfrm>
            <a:off x="1478676" y="1296857"/>
            <a:ext cx="8828362" cy="163537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4990" r="36373" b="33926"/>
          <a:stretch/>
        </p:blipFill>
        <p:spPr>
          <a:xfrm>
            <a:off x="1976822" y="3419505"/>
            <a:ext cx="7958486" cy="2770280"/>
          </a:xfrm>
          <a:prstGeom prst="rect">
            <a:avLst/>
          </a:prstGeom>
        </p:spPr>
      </p:pic>
      <p:sp>
        <p:nvSpPr>
          <p:cNvPr id="3" name="TextBox 2"/>
          <p:cNvSpPr txBox="1"/>
          <p:nvPr/>
        </p:nvSpPr>
        <p:spPr>
          <a:xfrm>
            <a:off x="4457701" y="2932274"/>
            <a:ext cx="3297698" cy="307777"/>
          </a:xfrm>
          <a:prstGeom prst="rect">
            <a:avLst/>
          </a:prstGeom>
          <a:noFill/>
        </p:spPr>
        <p:txBody>
          <a:bodyPr wrap="none" rtlCol="0">
            <a:spAutoFit/>
          </a:bodyPr>
          <a:lstStyle/>
          <a:p>
            <a:r>
              <a:rPr lang="en-IN" sz="1400" b="1" dirty="0" smtClean="0">
                <a:latin typeface="Times New Roman" panose="02020603050405020304" pitchFamily="18" charset="0"/>
                <a:cs typeface="Times New Roman" panose="02020603050405020304" pitchFamily="18" charset="0"/>
              </a:rPr>
              <a:t>Fig 1.1 </a:t>
            </a:r>
            <a:r>
              <a:rPr lang="en-IN" sz="1400" dirty="0" smtClean="0">
                <a:latin typeface="Times New Roman" panose="02020603050405020304" pitchFamily="18" charset="0"/>
                <a:cs typeface="Times New Roman" panose="02020603050405020304" pitchFamily="18" charset="0"/>
              </a:rPr>
              <a:t>Objects Displaying for 10 Seconds.</a:t>
            </a:r>
            <a:endParaRPr lang="en-IN" sz="1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682121" y="6215350"/>
            <a:ext cx="2848857" cy="307777"/>
          </a:xfrm>
          <a:prstGeom prst="rect">
            <a:avLst/>
          </a:prstGeom>
          <a:noFill/>
        </p:spPr>
        <p:txBody>
          <a:bodyPr wrap="none" rtlCol="0">
            <a:spAutoFit/>
          </a:bodyPr>
          <a:lstStyle/>
          <a:p>
            <a:r>
              <a:rPr lang="en-IN" sz="1400" b="1" dirty="0" smtClean="0">
                <a:latin typeface="Times New Roman" panose="02020603050405020304" pitchFamily="18" charset="0"/>
                <a:cs typeface="Times New Roman" panose="02020603050405020304" pitchFamily="18" charset="0"/>
              </a:rPr>
              <a:t>Fig 1.2 </a:t>
            </a:r>
            <a:r>
              <a:rPr lang="en-IN" sz="1400" dirty="0" smtClean="0">
                <a:latin typeface="Times New Roman" panose="02020603050405020304" pitchFamily="18" charset="0"/>
                <a:cs typeface="Times New Roman" panose="02020603050405020304" pitchFamily="18" charset="0"/>
              </a:rPr>
              <a:t>10 Second observer Question</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69471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678827-A4AD-47CA-89C8-16B21FD636E3}"/>
              </a:ext>
            </a:extLst>
          </p:cNvPr>
          <p:cNvSpPr>
            <a:spLocks noGrp="1"/>
          </p:cNvSpPr>
          <p:nvPr>
            <p:ph type="title"/>
          </p:nvPr>
        </p:nvSpPr>
        <p:spPr>
          <a:xfrm>
            <a:off x="157481" y="323709"/>
            <a:ext cx="11643360" cy="1143000"/>
          </a:xfrm>
          <a:noFill/>
        </p:spPr>
        <p:txBody>
          <a:bodyPr>
            <a:normAutofit/>
          </a:bodyPr>
          <a:lstStyle/>
          <a:p>
            <a:r>
              <a:rPr lang="en-IN" sz="3200" b="1" dirty="0" smtClean="0">
                <a:latin typeface="Times New Roman" panose="02020603050405020304" pitchFamily="18" charset="0"/>
                <a:cs typeface="Times New Roman" panose="02020603050405020304" pitchFamily="18" charset="0"/>
              </a:rPr>
              <a:t>Pseudocode For Match The Following And Polling </a:t>
            </a:r>
            <a:r>
              <a:rPr lang="en-IN" sz="3200" b="1" dirty="0" smtClean="0">
                <a:latin typeface="Times New Roman" panose="02020603050405020304" pitchFamily="18" charset="0"/>
                <a:cs typeface="Times New Roman" panose="02020603050405020304" pitchFamily="18" charset="0"/>
              </a:rPr>
              <a:t>Round And Ultimate Fusion</a:t>
            </a:r>
            <a:endParaRPr lang="en-IN" sz="32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 xmlns:a16="http://schemas.microsoft.com/office/drawing/2014/main" id="{66405CA8-3CB0-4A8C-9B1B-56BC4CBFC90B}"/>
              </a:ext>
            </a:extLst>
          </p:cNvPr>
          <p:cNvSpPr txBox="1"/>
          <p:nvPr/>
        </p:nvSpPr>
        <p:spPr>
          <a:xfrm>
            <a:off x="193039" y="1466709"/>
            <a:ext cx="4064000" cy="5170646"/>
          </a:xfrm>
          <a:prstGeom prst="rect">
            <a:avLst/>
          </a:prstGeom>
          <a:noFill/>
        </p:spPr>
        <p:txBody>
          <a:bodyPr wrap="square" numCol="1" rtlCol="0">
            <a:spAutoFit/>
          </a:bodyPr>
          <a:lstStyle/>
          <a:p>
            <a:r>
              <a:rPr lang="en-IN" sz="1500" b="1" dirty="0">
                <a:latin typeface="Times New Roman" panose="02020603050405020304" pitchFamily="18" charset="0"/>
                <a:cs typeface="Times New Roman" panose="02020603050405020304" pitchFamily="18" charset="0"/>
              </a:rPr>
              <a:t>Step 1</a:t>
            </a:r>
            <a:r>
              <a:rPr lang="en-IN" sz="1500" dirty="0">
                <a:latin typeface="Times New Roman" panose="02020603050405020304" pitchFamily="18" charset="0"/>
                <a:cs typeface="Times New Roman" panose="02020603050405020304" pitchFamily="18" charset="0"/>
              </a:rPr>
              <a:t>: Import all header files.</a:t>
            </a:r>
          </a:p>
          <a:p>
            <a:r>
              <a:rPr lang="en-IN" sz="1500" b="1" dirty="0">
                <a:latin typeface="Times New Roman" panose="02020603050405020304" pitchFamily="18" charset="0"/>
                <a:cs typeface="Times New Roman" panose="02020603050405020304" pitchFamily="18" charset="0"/>
              </a:rPr>
              <a:t>Step 2</a:t>
            </a:r>
            <a:r>
              <a:rPr lang="en-IN" sz="1500" dirty="0">
                <a:latin typeface="Times New Roman" panose="02020603050405020304" pitchFamily="18" charset="0"/>
                <a:cs typeface="Times New Roman" panose="02020603050405020304" pitchFamily="18" charset="0"/>
              </a:rPr>
              <a:t>: Declare the </a:t>
            </a:r>
            <a:r>
              <a:rPr lang="en-IN" sz="1500" dirty="0" smtClean="0">
                <a:latin typeface="Times New Roman" panose="02020603050405020304" pitchFamily="18" charset="0"/>
                <a:cs typeface="Times New Roman" panose="02020603050405020304" pitchFamily="18" charset="0"/>
              </a:rPr>
              <a:t>match/poll </a:t>
            </a:r>
            <a:r>
              <a:rPr lang="en-IN" sz="1500" dirty="0">
                <a:latin typeface="Times New Roman" panose="02020603050405020304" pitchFamily="18" charset="0"/>
                <a:cs typeface="Times New Roman" panose="02020603050405020304" pitchFamily="18" charset="0"/>
              </a:rPr>
              <a:t>function by:</a:t>
            </a:r>
          </a:p>
          <a:p>
            <a:r>
              <a:rPr lang="en-IN" sz="1500" dirty="0">
                <a:latin typeface="Times New Roman" panose="02020603050405020304" pitchFamily="18" charset="0"/>
                <a:cs typeface="Times New Roman" panose="02020603050405020304" pitchFamily="18" charset="0"/>
              </a:rPr>
              <a:t>		int match(*name)/int poll(*name);</a:t>
            </a:r>
          </a:p>
          <a:p>
            <a:r>
              <a:rPr lang="en-IN" sz="1500" b="1" dirty="0">
                <a:latin typeface="Times New Roman" panose="02020603050405020304" pitchFamily="18" charset="0"/>
                <a:cs typeface="Times New Roman" panose="02020603050405020304" pitchFamily="18" charset="0"/>
              </a:rPr>
              <a:t>Step 3</a:t>
            </a:r>
            <a:r>
              <a:rPr lang="en-IN" sz="1500" dirty="0">
                <a:latin typeface="Times New Roman" panose="02020603050405020304" pitchFamily="18" charset="0"/>
                <a:cs typeface="Times New Roman" panose="02020603050405020304" pitchFamily="18" charset="0"/>
              </a:rPr>
              <a:t>: Declare main function</a:t>
            </a:r>
          </a:p>
          <a:p>
            <a:r>
              <a:rPr lang="en-IN" sz="1500" b="1" dirty="0">
                <a:latin typeface="Times New Roman" panose="02020603050405020304" pitchFamily="18" charset="0"/>
                <a:cs typeface="Times New Roman" panose="02020603050405020304" pitchFamily="18" charset="0"/>
              </a:rPr>
              <a:t>Step 4</a:t>
            </a:r>
            <a:r>
              <a:rPr lang="en-IN" sz="1500" dirty="0">
                <a:latin typeface="Times New Roman" panose="02020603050405020304" pitchFamily="18" charset="0"/>
                <a:cs typeface="Times New Roman" panose="02020603050405020304" pitchFamily="18" charset="0"/>
              </a:rPr>
              <a:t>: Call the </a:t>
            </a:r>
            <a:r>
              <a:rPr lang="en-IN" sz="1500" dirty="0" smtClean="0">
                <a:latin typeface="Times New Roman" panose="02020603050405020304" pitchFamily="18" charset="0"/>
                <a:cs typeface="Times New Roman" panose="02020603050405020304" pitchFamily="18" charset="0"/>
              </a:rPr>
              <a:t>match/poll </a:t>
            </a:r>
            <a:r>
              <a:rPr lang="en-IN" sz="1500" dirty="0">
                <a:latin typeface="Times New Roman" panose="02020603050405020304" pitchFamily="18" charset="0"/>
                <a:cs typeface="Times New Roman" panose="02020603050405020304" pitchFamily="18" charset="0"/>
              </a:rPr>
              <a:t>function (object())/(poll()) in the main:</a:t>
            </a:r>
          </a:p>
          <a:p>
            <a:r>
              <a:rPr lang="en-IN" sz="1500" dirty="0">
                <a:latin typeface="Times New Roman" panose="02020603050405020304" pitchFamily="18" charset="0"/>
                <a:cs typeface="Times New Roman" panose="02020603050405020304" pitchFamily="18" charset="0"/>
              </a:rPr>
              <a:t>		print the welcome screen.		 </a:t>
            </a:r>
          </a:p>
          <a:p>
            <a:r>
              <a:rPr lang="en-IN" sz="1500" b="1" dirty="0">
                <a:latin typeface="Times New Roman" panose="02020603050405020304" pitchFamily="18" charset="0"/>
                <a:cs typeface="Times New Roman" panose="02020603050405020304" pitchFamily="18" charset="0"/>
              </a:rPr>
              <a:t>Step 5</a:t>
            </a:r>
            <a:r>
              <a:rPr lang="en-IN" sz="1500" dirty="0">
                <a:latin typeface="Times New Roman" panose="02020603050405020304" pitchFamily="18" charset="0"/>
                <a:cs typeface="Times New Roman" panose="02020603050405020304" pitchFamily="18" charset="0"/>
              </a:rPr>
              <a:t>: Declare the random generator function.</a:t>
            </a:r>
          </a:p>
          <a:p>
            <a:r>
              <a:rPr lang="en-IN" sz="1500" dirty="0">
                <a:latin typeface="Times New Roman" panose="02020603050405020304" pitchFamily="18" charset="0"/>
                <a:cs typeface="Times New Roman" panose="02020603050405020304" pitchFamily="18" charset="0"/>
              </a:rPr>
              <a:t>int match(char* name)/int poll(char*name)</a:t>
            </a:r>
          </a:p>
          <a:p>
            <a:r>
              <a:rPr lang="en-IN" sz="1500" dirty="0">
                <a:latin typeface="Times New Roman" panose="02020603050405020304" pitchFamily="18" charset="0"/>
                <a:cs typeface="Times New Roman" panose="02020603050405020304" pitchFamily="18" charset="0"/>
              </a:rPr>
              <a:t>{</a:t>
            </a:r>
          </a:p>
          <a:p>
            <a:r>
              <a:rPr lang="en-IN" sz="1500" dirty="0" err="1">
                <a:latin typeface="Times New Roman" panose="02020603050405020304" pitchFamily="18" charset="0"/>
                <a:cs typeface="Times New Roman" panose="02020603050405020304" pitchFamily="18" charset="0"/>
              </a:rPr>
              <a:t>srand</a:t>
            </a:r>
            <a:r>
              <a:rPr lang="en-IN" sz="1500" dirty="0">
                <a:latin typeface="Times New Roman" panose="02020603050405020304" pitchFamily="18" charset="0"/>
                <a:cs typeface="Times New Roman" panose="02020603050405020304" pitchFamily="18" charset="0"/>
              </a:rPr>
              <a:t>(time(NULL));</a:t>
            </a:r>
          </a:p>
          <a:p>
            <a:r>
              <a:rPr lang="en-IN" sz="1500" dirty="0">
                <a:latin typeface="Times New Roman" panose="02020603050405020304" pitchFamily="18" charset="0"/>
                <a:cs typeface="Times New Roman" panose="02020603050405020304" pitchFamily="18" charset="0"/>
              </a:rPr>
              <a:t>for(i=0;i</a:t>
            </a:r>
            <a:r>
              <a:rPr lang="en-IN" sz="1500" dirty="0" smtClean="0">
                <a:latin typeface="Times New Roman" panose="02020603050405020304" pitchFamily="18" charset="0"/>
                <a:cs typeface="Times New Roman" panose="02020603050405020304" pitchFamily="18" charset="0"/>
              </a:rPr>
              <a:t>&lt;=n-1;i</a:t>
            </a:r>
            <a:r>
              <a:rPr lang="en-IN" sz="1500" dirty="0">
                <a:latin typeface="Times New Roman" panose="02020603050405020304" pitchFamily="18" charset="0"/>
                <a:cs typeface="Times New Roman" panose="02020603050405020304" pitchFamily="18" charset="0"/>
              </a:rPr>
              <a:t>++)</a:t>
            </a:r>
          </a:p>
          <a:p>
            <a:r>
              <a:rPr lang="en-IN" sz="1500" dirty="0">
                <a:latin typeface="Times New Roman" panose="02020603050405020304" pitchFamily="18" charset="0"/>
                <a:cs typeface="Times New Roman" panose="02020603050405020304" pitchFamily="18" charset="0"/>
              </a:rPr>
              <a:t>{</a:t>
            </a:r>
          </a:p>
          <a:p>
            <a:r>
              <a:rPr lang="en-IN" sz="1500" dirty="0">
                <a:latin typeface="Times New Roman" panose="02020603050405020304" pitchFamily="18" charset="0"/>
                <a:cs typeface="Times New Roman" panose="02020603050405020304" pitchFamily="18" charset="0"/>
              </a:rPr>
              <a:t>temp=rand</a:t>
            </a:r>
            <a:r>
              <a:rPr lang="en-IN" sz="1500" dirty="0" smtClean="0">
                <a:latin typeface="Times New Roman" panose="02020603050405020304" pitchFamily="18" charset="0"/>
                <a:cs typeface="Times New Roman" panose="02020603050405020304" pitchFamily="18" charset="0"/>
              </a:rPr>
              <a:t>()%n; // n= no of question.</a:t>
            </a:r>
            <a:endParaRPr lang="en-IN" sz="1500" dirty="0">
              <a:latin typeface="Times New Roman" panose="02020603050405020304" pitchFamily="18" charset="0"/>
              <a:cs typeface="Times New Roman" panose="02020603050405020304" pitchFamily="18" charset="0"/>
            </a:endParaRPr>
          </a:p>
          <a:p>
            <a:r>
              <a:rPr lang="en-IN" sz="1500" dirty="0">
                <a:latin typeface="Times New Roman" panose="02020603050405020304" pitchFamily="18" charset="0"/>
                <a:cs typeface="Times New Roman" panose="02020603050405020304" pitchFamily="18" charset="0"/>
              </a:rPr>
              <a:t>for(j=0;j&lt;=i-1;j++){</a:t>
            </a:r>
          </a:p>
          <a:p>
            <a:r>
              <a:rPr lang="en-IN" sz="1500" dirty="0">
                <a:latin typeface="Times New Roman" panose="02020603050405020304" pitchFamily="18" charset="0"/>
                <a:cs typeface="Times New Roman" panose="02020603050405020304" pitchFamily="18" charset="0"/>
              </a:rPr>
              <a:t>if(temp==a[j])</a:t>
            </a:r>
          </a:p>
          <a:p>
            <a:r>
              <a:rPr lang="en-IN" sz="1500" dirty="0">
                <a:latin typeface="Times New Roman" panose="02020603050405020304" pitchFamily="18" charset="0"/>
                <a:cs typeface="Times New Roman" panose="02020603050405020304" pitchFamily="18" charset="0"/>
              </a:rPr>
              <a:t>break;}</a:t>
            </a:r>
          </a:p>
          <a:p>
            <a:r>
              <a:rPr lang="en-IN" sz="1500" dirty="0">
                <a:latin typeface="Times New Roman" panose="02020603050405020304" pitchFamily="18" charset="0"/>
                <a:cs typeface="Times New Roman" panose="02020603050405020304" pitchFamily="18" charset="0"/>
              </a:rPr>
              <a:t>if(j==</a:t>
            </a:r>
            <a:r>
              <a:rPr lang="en-IN" sz="1500" dirty="0" err="1">
                <a:latin typeface="Times New Roman" panose="02020603050405020304" pitchFamily="18" charset="0"/>
                <a:cs typeface="Times New Roman" panose="02020603050405020304" pitchFamily="18" charset="0"/>
              </a:rPr>
              <a:t>i</a:t>
            </a:r>
            <a:r>
              <a:rPr lang="en-IN" sz="1500" dirty="0">
                <a:latin typeface="Times New Roman" panose="02020603050405020304" pitchFamily="18" charset="0"/>
                <a:cs typeface="Times New Roman" panose="02020603050405020304" pitchFamily="18" charset="0"/>
              </a:rPr>
              <a:t>)</a:t>
            </a:r>
          </a:p>
          <a:p>
            <a:r>
              <a:rPr lang="en-IN" sz="1500" dirty="0">
                <a:latin typeface="Times New Roman" panose="02020603050405020304" pitchFamily="18" charset="0"/>
                <a:cs typeface="Times New Roman" panose="02020603050405020304" pitchFamily="18" charset="0"/>
              </a:rPr>
              <a:t>a[</a:t>
            </a:r>
            <a:r>
              <a:rPr lang="en-IN" sz="1500" dirty="0" err="1">
                <a:latin typeface="Times New Roman" panose="02020603050405020304" pitchFamily="18" charset="0"/>
                <a:cs typeface="Times New Roman" panose="02020603050405020304" pitchFamily="18" charset="0"/>
              </a:rPr>
              <a:t>i</a:t>
            </a:r>
            <a:r>
              <a:rPr lang="en-IN" sz="1500" dirty="0">
                <a:latin typeface="Times New Roman" panose="02020603050405020304" pitchFamily="18" charset="0"/>
                <a:cs typeface="Times New Roman" panose="02020603050405020304" pitchFamily="18" charset="0"/>
              </a:rPr>
              <a:t>]=temp;</a:t>
            </a:r>
          </a:p>
          <a:p>
            <a:r>
              <a:rPr lang="en-IN" sz="1500" dirty="0">
                <a:latin typeface="Times New Roman" panose="02020603050405020304" pitchFamily="18" charset="0"/>
                <a:cs typeface="Times New Roman" panose="02020603050405020304" pitchFamily="18" charset="0"/>
              </a:rPr>
              <a:t>else</a:t>
            </a:r>
          </a:p>
          <a:p>
            <a:r>
              <a:rPr lang="en-IN" sz="1500" dirty="0" err="1">
                <a:latin typeface="Times New Roman" panose="02020603050405020304" pitchFamily="18" charset="0"/>
                <a:cs typeface="Times New Roman" panose="02020603050405020304" pitchFamily="18" charset="0"/>
              </a:rPr>
              <a:t>i</a:t>
            </a:r>
            <a:r>
              <a:rPr lang="en-IN" sz="1500" dirty="0">
                <a:latin typeface="Times New Roman" panose="02020603050405020304" pitchFamily="18" charset="0"/>
                <a:cs typeface="Times New Roman" panose="02020603050405020304" pitchFamily="18" charset="0"/>
              </a:rPr>
              <a:t>--;}</a:t>
            </a:r>
          </a:p>
          <a:p>
            <a:endParaRPr lang="en-US" sz="15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 xmlns:a16="http://schemas.microsoft.com/office/drawing/2014/main" id="{8CDB1DD4-B2AD-496C-B887-B8AD76CA7883}"/>
              </a:ext>
            </a:extLst>
          </p:cNvPr>
          <p:cNvSpPr txBox="1"/>
          <p:nvPr/>
        </p:nvSpPr>
        <p:spPr>
          <a:xfrm>
            <a:off x="7701282" y="1466709"/>
            <a:ext cx="4693920" cy="2400657"/>
          </a:xfrm>
          <a:prstGeom prst="rect">
            <a:avLst/>
          </a:prstGeom>
          <a:noFill/>
        </p:spPr>
        <p:txBody>
          <a:bodyPr wrap="square" rtlCol="0">
            <a:spAutoFit/>
          </a:bodyPr>
          <a:lstStyle/>
          <a:p>
            <a:r>
              <a:rPr lang="en-IN" sz="1500" b="1" dirty="0">
                <a:latin typeface="Times New Roman" panose="02020603050405020304" pitchFamily="18" charset="0"/>
                <a:cs typeface="Times New Roman" panose="02020603050405020304" pitchFamily="18" charset="0"/>
              </a:rPr>
              <a:t>Step 10 </a:t>
            </a:r>
            <a:r>
              <a:rPr lang="en-IN" sz="1500" dirty="0">
                <a:latin typeface="Times New Roman" panose="02020603050405020304" pitchFamily="18" charset="0"/>
                <a:cs typeface="Times New Roman" panose="02020603050405020304" pitchFamily="18" charset="0"/>
              </a:rPr>
              <a:t>: Accepts the user input and check:</a:t>
            </a:r>
          </a:p>
          <a:p>
            <a:r>
              <a:rPr lang="en-IN" sz="1500" dirty="0">
                <a:latin typeface="Times New Roman" panose="02020603050405020304" pitchFamily="18" charset="0"/>
                <a:cs typeface="Times New Roman" panose="02020603050405020304" pitchFamily="18" charset="0"/>
              </a:rPr>
              <a:t>		if(answer==right)</a:t>
            </a:r>
          </a:p>
          <a:p>
            <a:r>
              <a:rPr lang="en-IN" sz="1500" dirty="0">
                <a:latin typeface="Times New Roman" panose="02020603050405020304" pitchFamily="18" charset="0"/>
                <a:cs typeface="Times New Roman" panose="02020603050405020304" pitchFamily="18" charset="0"/>
              </a:rPr>
              <a:t>		marks=marks+1</a:t>
            </a:r>
          </a:p>
          <a:p>
            <a:r>
              <a:rPr lang="en-IN" sz="1500" dirty="0">
                <a:latin typeface="Times New Roman" panose="02020603050405020304" pitchFamily="18" charset="0"/>
                <a:cs typeface="Times New Roman" panose="02020603050405020304" pitchFamily="18" charset="0"/>
              </a:rPr>
              <a:t>		else</a:t>
            </a:r>
          </a:p>
          <a:p>
            <a:r>
              <a:rPr lang="en-IN" sz="1500" dirty="0">
                <a:latin typeface="Times New Roman" panose="02020603050405020304" pitchFamily="18" charset="0"/>
                <a:cs typeface="Times New Roman" panose="02020603050405020304" pitchFamily="18" charset="0"/>
              </a:rPr>
              <a:t>		marks=marks+0;</a:t>
            </a:r>
          </a:p>
          <a:p>
            <a:r>
              <a:rPr lang="en-IN" sz="1500" b="1" dirty="0">
                <a:latin typeface="Times New Roman" panose="02020603050405020304" pitchFamily="18" charset="0"/>
                <a:cs typeface="Times New Roman" panose="02020603050405020304" pitchFamily="18" charset="0"/>
              </a:rPr>
              <a:t>Step 11</a:t>
            </a:r>
            <a:r>
              <a:rPr lang="en-IN" sz="1500" dirty="0">
                <a:latin typeface="Times New Roman" panose="02020603050405020304" pitchFamily="18" charset="0"/>
                <a:cs typeface="Times New Roman" panose="02020603050405020304" pitchFamily="18" charset="0"/>
              </a:rPr>
              <a:t>: After the completion of each round:</a:t>
            </a:r>
          </a:p>
          <a:p>
            <a:pPr marL="285750" indent="-285750">
              <a:buFont typeface="Arial" panose="020B0604020202020204" pitchFamily="34" charset="0"/>
              <a:buChar char="•"/>
            </a:pPr>
            <a:r>
              <a:rPr lang="en-IN" sz="1500" dirty="0">
                <a:latin typeface="Times New Roman" panose="02020603050405020304" pitchFamily="18" charset="0"/>
                <a:cs typeface="Times New Roman" panose="02020603050405020304" pitchFamily="18" charset="0"/>
              </a:rPr>
              <a:t>		if(total_marks&gt;=</a:t>
            </a:r>
            <a:r>
              <a:rPr lang="en-IN" sz="1500" dirty="0" err="1">
                <a:latin typeface="Times New Roman" panose="02020603050405020304" pitchFamily="18" charset="0"/>
                <a:cs typeface="Times New Roman" panose="02020603050405020304" pitchFamily="18" charset="0"/>
              </a:rPr>
              <a:t>required_score</a:t>
            </a:r>
            <a:r>
              <a:rPr lang="en-IN" sz="1500" dirty="0">
                <a:latin typeface="Times New Roman" panose="02020603050405020304" pitchFamily="18" charset="0"/>
                <a:cs typeface="Times New Roman" panose="02020603050405020304" pitchFamily="18" charset="0"/>
              </a:rPr>
              <a:t>)</a:t>
            </a:r>
          </a:p>
          <a:p>
            <a:r>
              <a:rPr lang="en-IN" sz="1500" dirty="0">
                <a:latin typeface="Times New Roman" panose="02020603050405020304" pitchFamily="18" charset="0"/>
                <a:cs typeface="Times New Roman" panose="02020603050405020304" pitchFamily="18" charset="0"/>
              </a:rPr>
              <a:t>			enter to next round;</a:t>
            </a:r>
          </a:p>
          <a:p>
            <a:r>
              <a:rPr lang="en-IN" sz="1500" dirty="0">
                <a:latin typeface="Times New Roman" panose="02020603050405020304" pitchFamily="18" charset="0"/>
                <a:cs typeface="Times New Roman" panose="02020603050405020304" pitchFamily="18" charset="0"/>
              </a:rPr>
              <a:t>		else</a:t>
            </a:r>
          </a:p>
          <a:p>
            <a:r>
              <a:rPr lang="en-IN" sz="1500" dirty="0">
                <a:latin typeface="Times New Roman" panose="02020603050405020304" pitchFamily="18" charset="0"/>
                <a:cs typeface="Times New Roman" panose="02020603050405020304" pitchFamily="18" charset="0"/>
              </a:rPr>
              <a:t>			back to main menu;</a:t>
            </a:r>
          </a:p>
        </p:txBody>
      </p:sp>
      <p:sp>
        <p:nvSpPr>
          <p:cNvPr id="9" name="TextBox 8">
            <a:extLst>
              <a:ext uri="{FF2B5EF4-FFF2-40B4-BE49-F238E27FC236}">
                <a16:creationId xmlns="" xmlns:a16="http://schemas.microsoft.com/office/drawing/2014/main" id="{ECEC451F-5240-428F-9D0D-69C8960C5645}"/>
              </a:ext>
            </a:extLst>
          </p:cNvPr>
          <p:cNvSpPr txBox="1"/>
          <p:nvPr/>
        </p:nvSpPr>
        <p:spPr>
          <a:xfrm>
            <a:off x="4257039" y="1500366"/>
            <a:ext cx="3180081" cy="1015663"/>
          </a:xfrm>
          <a:prstGeom prst="rect">
            <a:avLst/>
          </a:prstGeom>
          <a:noFill/>
        </p:spPr>
        <p:txBody>
          <a:bodyPr wrap="square">
            <a:spAutoFit/>
          </a:bodyPr>
          <a:lstStyle/>
          <a:p>
            <a:r>
              <a:rPr lang="en-IN" sz="1500" b="1" dirty="0">
                <a:latin typeface="Times New Roman" panose="02020603050405020304" pitchFamily="18" charset="0"/>
                <a:cs typeface="Times New Roman" panose="02020603050405020304" pitchFamily="18" charset="0"/>
              </a:rPr>
              <a:t>Step 6</a:t>
            </a:r>
            <a:r>
              <a:rPr lang="en-IN" sz="1500" dirty="0">
                <a:latin typeface="Times New Roman" panose="02020603050405020304" pitchFamily="18" charset="0"/>
                <a:cs typeface="Times New Roman" panose="02020603050405020304" pitchFamily="18" charset="0"/>
              </a:rPr>
              <a:t>: Declare variable for </a:t>
            </a:r>
            <a:r>
              <a:rPr lang="en-IN" sz="1500" dirty="0" smtClean="0">
                <a:latin typeface="Times New Roman" panose="02020603050405020304" pitchFamily="18" charset="0"/>
                <a:cs typeface="Times New Roman" panose="02020603050405020304" pitchFamily="18" charset="0"/>
              </a:rPr>
              <a:t>the polling/matching question and start the timer.</a:t>
            </a:r>
          </a:p>
          <a:p>
            <a:r>
              <a:rPr lang="en-IN" sz="1500" b="1" dirty="0">
                <a:latin typeface="Times New Roman" panose="02020603050405020304" pitchFamily="18" charset="0"/>
                <a:cs typeface="Times New Roman" panose="02020603050405020304" pitchFamily="18" charset="0"/>
              </a:rPr>
              <a:t>Step </a:t>
            </a:r>
            <a:r>
              <a:rPr lang="en-IN" sz="1500" b="1" dirty="0" smtClean="0">
                <a:latin typeface="Times New Roman" panose="02020603050405020304" pitchFamily="18" charset="0"/>
                <a:cs typeface="Times New Roman" panose="02020603050405020304" pitchFamily="18" charset="0"/>
              </a:rPr>
              <a:t>7</a:t>
            </a:r>
            <a:r>
              <a:rPr lang="en-IN" sz="1500" dirty="0" smtClean="0">
                <a:latin typeface="Times New Roman" panose="02020603050405020304" pitchFamily="18" charset="0"/>
                <a:cs typeface="Times New Roman" panose="02020603050405020304" pitchFamily="18" charset="0"/>
              </a:rPr>
              <a:t>: </a:t>
            </a:r>
            <a:r>
              <a:rPr lang="en-IN" sz="1500" dirty="0">
                <a:latin typeface="Times New Roman" panose="02020603050405020304" pitchFamily="18" charset="0"/>
                <a:cs typeface="Times New Roman" panose="02020603050405020304" pitchFamily="18" charset="0"/>
              </a:rPr>
              <a:t>Display </a:t>
            </a:r>
            <a:r>
              <a:rPr lang="en-IN" sz="1500" dirty="0" smtClean="0">
                <a:latin typeface="Times New Roman" panose="02020603050405020304" pitchFamily="18" charset="0"/>
                <a:cs typeface="Times New Roman" panose="02020603050405020304" pitchFamily="18" charset="0"/>
              </a:rPr>
              <a:t>questions</a:t>
            </a:r>
            <a:endParaRPr lang="en-IN" sz="15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 xmlns:a16="http://schemas.microsoft.com/office/drawing/2014/main" id="{257809DE-CEA4-4417-8458-FBA8850A3FEE}"/>
              </a:ext>
            </a:extLst>
          </p:cNvPr>
          <p:cNvSpPr txBox="1"/>
          <p:nvPr/>
        </p:nvSpPr>
        <p:spPr>
          <a:xfrm>
            <a:off x="4257039" y="2515765"/>
            <a:ext cx="3160711" cy="2862322"/>
          </a:xfrm>
          <a:prstGeom prst="rect">
            <a:avLst/>
          </a:prstGeom>
          <a:noFill/>
        </p:spPr>
        <p:txBody>
          <a:bodyPr wrap="square">
            <a:spAutoFit/>
          </a:bodyPr>
          <a:lstStyle/>
          <a:p>
            <a:r>
              <a:rPr lang="en-IN" sz="1500" b="1" dirty="0">
                <a:latin typeface="Times New Roman" panose="02020603050405020304" pitchFamily="18" charset="0"/>
                <a:cs typeface="Times New Roman" panose="02020603050405020304" pitchFamily="18" charset="0"/>
              </a:rPr>
              <a:t>Step </a:t>
            </a:r>
            <a:r>
              <a:rPr lang="en-IN" sz="1500" b="1" dirty="0" smtClean="0">
                <a:latin typeface="Times New Roman" panose="02020603050405020304" pitchFamily="18" charset="0"/>
                <a:cs typeface="Times New Roman" panose="02020603050405020304" pitchFamily="18" charset="0"/>
              </a:rPr>
              <a:t>8</a:t>
            </a:r>
            <a:r>
              <a:rPr lang="en-IN" sz="1500" dirty="0" smtClean="0">
                <a:latin typeface="Times New Roman" panose="02020603050405020304" pitchFamily="18" charset="0"/>
                <a:cs typeface="Times New Roman" panose="02020603050405020304" pitchFamily="18" charset="0"/>
              </a:rPr>
              <a:t>: </a:t>
            </a:r>
            <a:r>
              <a:rPr lang="en-IN" sz="1500" dirty="0">
                <a:latin typeface="Times New Roman" panose="02020603050405020304" pitchFamily="18" charset="0"/>
                <a:cs typeface="Times New Roman" panose="02020603050405020304" pitchFamily="18" charset="0"/>
              </a:rPr>
              <a:t>Declare time function //time limit will be according to the round</a:t>
            </a:r>
          </a:p>
          <a:p>
            <a:endParaRPr lang="en-IN" sz="1500" b="1" dirty="0" smtClean="0">
              <a:latin typeface="Times New Roman" panose="02020603050405020304" pitchFamily="18" charset="0"/>
              <a:cs typeface="Times New Roman" panose="02020603050405020304" pitchFamily="18" charset="0"/>
            </a:endParaRPr>
          </a:p>
          <a:p>
            <a:r>
              <a:rPr lang="en-IN" sz="1500" b="1" dirty="0" smtClean="0">
                <a:latin typeface="Times New Roman" panose="02020603050405020304" pitchFamily="18" charset="0"/>
                <a:cs typeface="Times New Roman" panose="02020603050405020304" pitchFamily="18" charset="0"/>
              </a:rPr>
              <a:t>Step 9</a:t>
            </a:r>
            <a:r>
              <a:rPr lang="en-IN" sz="1500" dirty="0" smtClean="0">
                <a:latin typeface="Times New Roman" panose="02020603050405020304" pitchFamily="18" charset="0"/>
                <a:cs typeface="Times New Roman" panose="02020603050405020304" pitchFamily="18" charset="0"/>
              </a:rPr>
              <a:t>: </a:t>
            </a:r>
            <a:r>
              <a:rPr lang="en-US" sz="1500" dirty="0">
                <a:latin typeface="Times New Roman" panose="02020603050405020304" pitchFamily="18" charset="0"/>
                <a:cs typeface="Times New Roman" panose="02020603050405020304" pitchFamily="18" charset="0"/>
              </a:rPr>
              <a:t>while(!kbhit() &amp;&amp; TRUE)		</a:t>
            </a:r>
          </a:p>
          <a:p>
            <a:r>
              <a:rPr lang="en-US" sz="1500" dirty="0">
                <a:latin typeface="Times New Roman" panose="02020603050405020304" pitchFamily="18" charset="0"/>
                <a:cs typeface="Times New Roman" panose="02020603050405020304" pitchFamily="18" charset="0"/>
              </a:rPr>
              <a:t>	{</a:t>
            </a:r>
          </a:p>
          <a:p>
            <a:r>
              <a:rPr lang="en-US" sz="1500" dirty="0">
                <a:latin typeface="Times New Roman" panose="02020603050405020304" pitchFamily="18" charset="0"/>
                <a:cs typeface="Times New Roman" panose="02020603050405020304" pitchFamily="18" charset="0"/>
              </a:rPr>
              <a:t>	printf("     \r 00:00:%2d",s);</a:t>
            </a:r>
          </a:p>
          <a:p>
            <a:r>
              <a:rPr lang="en-US" sz="1500" dirty="0">
                <a:latin typeface="Times New Roman" panose="02020603050405020304" pitchFamily="18" charset="0"/>
                <a:cs typeface="Times New Roman" panose="02020603050405020304" pitchFamily="18" charset="0"/>
              </a:rPr>
              <a:t>				ms++;</a:t>
            </a:r>
          </a:p>
          <a:p>
            <a:r>
              <a:rPr lang="en-US" sz="1500" dirty="0">
                <a:latin typeface="Times New Roman" panose="02020603050405020304" pitchFamily="18" charset="0"/>
                <a:cs typeface="Times New Roman" panose="02020603050405020304" pitchFamily="18" charset="0"/>
              </a:rPr>
              <a:t>				Sleep(10);</a:t>
            </a:r>
          </a:p>
          <a:p>
            <a:r>
              <a:rPr lang="en-US" sz="1500" dirty="0">
                <a:latin typeface="Times New Roman" panose="02020603050405020304" pitchFamily="18" charset="0"/>
                <a:cs typeface="Times New Roman" panose="02020603050405020304" pitchFamily="18" charset="0"/>
              </a:rPr>
              <a:t>				if(</a:t>
            </a:r>
            <a:r>
              <a:rPr lang="en-US" sz="1500" dirty="0" err="1">
                <a:latin typeface="Times New Roman" panose="02020603050405020304" pitchFamily="18" charset="0"/>
                <a:cs typeface="Times New Roman" panose="02020603050405020304" pitchFamily="18" charset="0"/>
              </a:rPr>
              <a:t>ms</a:t>
            </a:r>
            <a:r>
              <a:rPr lang="en-US" sz="1500" dirty="0">
                <a:latin typeface="Times New Roman" panose="02020603050405020304" pitchFamily="18" charset="0"/>
                <a:cs typeface="Times New Roman" panose="02020603050405020304" pitchFamily="18" charset="0"/>
              </a:rPr>
              <a:t>==41)</a:t>
            </a:r>
          </a:p>
          <a:p>
            <a:r>
              <a:rPr lang="en-US" sz="1500" dirty="0">
                <a:latin typeface="Times New Roman" panose="02020603050405020304" pitchFamily="18" charset="0"/>
                <a:cs typeface="Times New Roman" panose="02020603050405020304" pitchFamily="18" charset="0"/>
              </a:rPr>
              <a:t>}					system(“cls</a:t>
            </a:r>
            <a:r>
              <a:rPr lang="en-US" sz="1500" dirty="0" smtClean="0">
                <a:latin typeface="Times New Roman" panose="02020603050405020304" pitchFamily="18" charset="0"/>
                <a:cs typeface="Times New Roman" panose="02020603050405020304" pitchFamily="18" charset="0"/>
              </a:rPr>
              <a:t>”);</a:t>
            </a:r>
            <a:endParaRPr lang="en-I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2059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3962" y="0"/>
            <a:ext cx="3109245" cy="1143000"/>
          </a:xfrm>
          <a:noFill/>
        </p:spPr>
        <p:txBody>
          <a:bodyPr>
            <a:noAutofit/>
          </a:bodyPr>
          <a:lstStyle/>
          <a:p>
            <a:r>
              <a:rPr lang="en-IN" sz="4800" b="1" dirty="0" smtClean="0">
                <a:latin typeface="Times New Roman" panose="02020603050405020304" pitchFamily="18" charset="0"/>
                <a:cs typeface="Times New Roman" panose="02020603050405020304" pitchFamily="18" charset="0"/>
              </a:rPr>
              <a:t>OUTPUT</a:t>
            </a:r>
            <a:endParaRPr lang="en-IN" sz="48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3252" t="33987" r="37281" b="50091"/>
          <a:stretch/>
        </p:blipFill>
        <p:spPr>
          <a:xfrm>
            <a:off x="3794469" y="984737"/>
            <a:ext cx="4308229" cy="2039817"/>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7200" r="65784" b="62693"/>
          <a:stretch/>
        </p:blipFill>
        <p:spPr>
          <a:xfrm>
            <a:off x="606668" y="3535903"/>
            <a:ext cx="4765431" cy="2358713"/>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 t="6951" r="65847" b="53897"/>
          <a:stretch/>
        </p:blipFill>
        <p:spPr>
          <a:xfrm>
            <a:off x="6337589" y="3535904"/>
            <a:ext cx="4872603" cy="2356339"/>
          </a:xfrm>
          <a:prstGeom prst="rect">
            <a:avLst/>
          </a:prstGeom>
        </p:spPr>
      </p:pic>
      <p:sp>
        <p:nvSpPr>
          <p:cNvPr id="3" name="TextBox 2"/>
          <p:cNvSpPr txBox="1"/>
          <p:nvPr/>
        </p:nvSpPr>
        <p:spPr>
          <a:xfrm>
            <a:off x="4590230" y="3024554"/>
            <a:ext cx="2912977" cy="307777"/>
          </a:xfrm>
          <a:prstGeom prst="rect">
            <a:avLst/>
          </a:prstGeom>
          <a:noFill/>
        </p:spPr>
        <p:txBody>
          <a:bodyPr wrap="none" rtlCol="0">
            <a:spAutoFit/>
          </a:bodyPr>
          <a:lstStyle/>
          <a:p>
            <a:r>
              <a:rPr lang="en-IN" sz="1400" b="1" dirty="0" smtClean="0">
                <a:latin typeface="Times New Roman" panose="02020603050405020304" pitchFamily="18" charset="0"/>
                <a:cs typeface="Times New Roman" panose="02020603050405020304" pitchFamily="18" charset="0"/>
              </a:rPr>
              <a:t>Fig 1.1 </a:t>
            </a:r>
            <a:r>
              <a:rPr lang="en-IN" sz="1400" dirty="0" smtClean="0">
                <a:latin typeface="Times New Roman" panose="02020603050405020304" pitchFamily="18" charset="0"/>
                <a:cs typeface="Times New Roman" panose="02020603050405020304" pitchFamily="18" charset="0"/>
              </a:rPr>
              <a:t>Basic Round Welcome Screen</a:t>
            </a:r>
            <a:endParaRPr lang="en-IN" sz="14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600119" y="5892243"/>
            <a:ext cx="2898550" cy="307777"/>
          </a:xfrm>
          <a:prstGeom prst="rect">
            <a:avLst/>
          </a:prstGeom>
          <a:noFill/>
        </p:spPr>
        <p:txBody>
          <a:bodyPr wrap="none" rtlCol="0">
            <a:spAutoFit/>
          </a:bodyPr>
          <a:lstStyle/>
          <a:p>
            <a:r>
              <a:rPr lang="en-IN" sz="1400" b="1" dirty="0" smtClean="0">
                <a:latin typeface="Times New Roman" panose="02020603050405020304" pitchFamily="18" charset="0"/>
                <a:cs typeface="Times New Roman" panose="02020603050405020304" pitchFamily="18" charset="0"/>
              </a:rPr>
              <a:t>Fig 1.2 </a:t>
            </a:r>
            <a:r>
              <a:rPr lang="en-IN" sz="1400" dirty="0" smtClean="0">
                <a:latin typeface="Times New Roman" panose="02020603050405020304" pitchFamily="18" charset="0"/>
                <a:cs typeface="Times New Roman" panose="02020603050405020304" pitchFamily="18" charset="0"/>
              </a:rPr>
              <a:t>Match the following Question</a:t>
            </a:r>
            <a:endParaRPr lang="en-IN"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7238052" y="5892243"/>
            <a:ext cx="3071675" cy="307777"/>
          </a:xfrm>
          <a:prstGeom prst="rect">
            <a:avLst/>
          </a:prstGeom>
          <a:noFill/>
        </p:spPr>
        <p:txBody>
          <a:bodyPr wrap="none" rtlCol="0">
            <a:spAutoFit/>
          </a:bodyPr>
          <a:lstStyle/>
          <a:p>
            <a:r>
              <a:rPr lang="en-IN" sz="1400" b="1" dirty="0" smtClean="0">
                <a:latin typeface="Times New Roman" panose="02020603050405020304" pitchFamily="18" charset="0"/>
                <a:cs typeface="Times New Roman" panose="02020603050405020304" pitchFamily="18" charset="0"/>
              </a:rPr>
              <a:t>Fig 1.3 </a:t>
            </a:r>
            <a:r>
              <a:rPr lang="en-IN" sz="1400" dirty="0" smtClean="0">
                <a:latin typeface="Times New Roman" panose="02020603050405020304" pitchFamily="18" charset="0"/>
                <a:cs typeface="Times New Roman" panose="02020603050405020304" pitchFamily="18" charset="0"/>
              </a:rPr>
              <a:t>Match the following with option</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7751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0808" y="31385"/>
            <a:ext cx="2746131" cy="1143000"/>
          </a:xfrm>
        </p:spPr>
        <p:txBody>
          <a:bodyPr>
            <a:normAutofit/>
          </a:bodyPr>
          <a:lstStyle/>
          <a:p>
            <a:r>
              <a:rPr lang="en-IN" sz="4800" b="1" dirty="0" smtClean="0">
                <a:latin typeface="Times New Roman" panose="02020603050405020304" pitchFamily="18" charset="0"/>
                <a:cs typeface="Times New Roman" panose="02020603050405020304" pitchFamily="18" charset="0"/>
              </a:rPr>
              <a:t>OUTPUT</a:t>
            </a:r>
            <a:endParaRPr lang="en-IN" sz="48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7764" r="40603" b="43232"/>
          <a:stretch/>
        </p:blipFill>
        <p:spPr>
          <a:xfrm>
            <a:off x="2459559" y="1076769"/>
            <a:ext cx="6648627" cy="2352231"/>
          </a:xfrm>
          <a:prstGeom prst="rect">
            <a:avLst/>
          </a:prstGeom>
        </p:spPr>
      </p:pic>
      <p:sp>
        <p:nvSpPr>
          <p:cNvPr id="5" name="TextBox 4"/>
          <p:cNvSpPr txBox="1"/>
          <p:nvPr/>
        </p:nvSpPr>
        <p:spPr>
          <a:xfrm>
            <a:off x="4486542" y="3465706"/>
            <a:ext cx="3020379" cy="307777"/>
          </a:xfrm>
          <a:prstGeom prst="rect">
            <a:avLst/>
          </a:prstGeom>
          <a:noFill/>
        </p:spPr>
        <p:txBody>
          <a:bodyPr wrap="none" rtlCol="0">
            <a:spAutoFit/>
          </a:bodyPr>
          <a:lstStyle/>
          <a:p>
            <a:r>
              <a:rPr lang="en-IN" sz="1400" b="1" dirty="0" smtClean="0">
                <a:latin typeface="Times New Roman" panose="02020603050405020304" pitchFamily="18" charset="0"/>
                <a:cs typeface="Times New Roman" panose="02020603050405020304" pitchFamily="18" charset="0"/>
              </a:rPr>
              <a:t>Fig 1.4 </a:t>
            </a:r>
            <a:r>
              <a:rPr lang="en-IN" sz="1400" dirty="0" smtClean="0">
                <a:latin typeface="Times New Roman" panose="02020603050405020304" pitchFamily="18" charset="0"/>
                <a:cs typeface="Times New Roman" panose="02020603050405020304" pitchFamily="18" charset="0"/>
              </a:rPr>
              <a:t>Polling Round Fire with Option</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70356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993" y="0"/>
            <a:ext cx="10972800" cy="1143000"/>
          </a:xfrm>
        </p:spPr>
        <p:txBody>
          <a:bodyPr>
            <a:normAutofit/>
          </a:bodyPr>
          <a:lstStyle/>
          <a:p>
            <a:r>
              <a:rPr lang="en-IN" sz="4800" b="1" dirty="0" smtClean="0">
                <a:latin typeface="Times New Roman" panose="02020603050405020304" pitchFamily="18" charset="0"/>
                <a:cs typeface="Times New Roman" panose="02020603050405020304" pitchFamily="18" charset="0"/>
              </a:rPr>
              <a:t>Getting the Ways Out</a:t>
            </a:r>
            <a:endParaRPr lang="en-IN" sz="4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15937665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6691" y="0"/>
            <a:ext cx="2878508" cy="1143000"/>
          </a:xfrm>
        </p:spPr>
        <p:txBody>
          <a:bodyPr>
            <a:noAutofit/>
          </a:bodyPr>
          <a:lstStyle/>
          <a:p>
            <a:r>
              <a:rPr lang="en-IN" sz="4800" b="1" dirty="0" smtClean="0">
                <a:latin typeface="Times New Roman" panose="02020603050405020304" pitchFamily="18" charset="0"/>
                <a:cs typeface="Times New Roman" panose="02020603050405020304" pitchFamily="18" charset="0"/>
              </a:rPr>
              <a:t>OUTPUT</a:t>
            </a:r>
            <a:endParaRPr lang="en-IN" sz="4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2457367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70C99824-CF39-49C0-B1C6-55A45A9616D7}"/>
              </a:ext>
            </a:extLst>
          </p:cNvPr>
          <p:cNvSpPr>
            <a:spLocks noGrp="1"/>
          </p:cNvSpPr>
          <p:nvPr>
            <p:ph type="title"/>
          </p:nvPr>
        </p:nvSpPr>
        <p:spPr>
          <a:xfrm>
            <a:off x="-222190" y="1145946"/>
            <a:ext cx="10680344" cy="564910"/>
          </a:xfrm>
        </p:spPr>
        <p:txBody>
          <a:bodyPr>
            <a:noAutofit/>
          </a:bodyPr>
          <a:lstStyle/>
          <a:p>
            <a:r>
              <a:rPr lang="en-IN" sz="4800" b="1" dirty="0">
                <a:solidFill>
                  <a:schemeClr val="tx1"/>
                </a:solidFill>
                <a:latin typeface="Times New Roman" panose="02020603050405020304" pitchFamily="18" charset="0"/>
                <a:cs typeface="Times New Roman" panose="02020603050405020304" pitchFamily="18" charset="0"/>
              </a:rPr>
              <a:t>Challenges Faced</a:t>
            </a:r>
          </a:p>
        </p:txBody>
      </p:sp>
      <p:sp>
        <p:nvSpPr>
          <p:cNvPr id="5" name="TextBox 4">
            <a:extLst>
              <a:ext uri="{FF2B5EF4-FFF2-40B4-BE49-F238E27FC236}">
                <a16:creationId xmlns="" xmlns:a16="http://schemas.microsoft.com/office/drawing/2014/main" id="{80E01353-C68E-4CEF-9DC1-C3942E4BF65B}"/>
              </a:ext>
            </a:extLst>
          </p:cNvPr>
          <p:cNvSpPr txBox="1"/>
          <p:nvPr/>
        </p:nvSpPr>
        <p:spPr>
          <a:xfrm>
            <a:off x="819779" y="2459384"/>
            <a:ext cx="10759440" cy="3785652"/>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Collection of unique questions for the game database of different categories</a:t>
            </a:r>
            <a:r>
              <a:rPr lang="en-IN" sz="20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Implementation of timer for each question under different categories and inclusion of user input between the timer loop</a:t>
            </a:r>
            <a:r>
              <a:rPr lang="en-IN" sz="20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As the timer loop was running, the control wasn’t going to the user input until the timer end</a:t>
            </a:r>
            <a:r>
              <a:rPr lang="en-IN" sz="20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Using random generator for displaying the questions without repetition and assigning the range of the rand() function</a:t>
            </a:r>
            <a:r>
              <a:rPr lang="en-IN" sz="20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IN" sz="20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smtClean="0">
                <a:latin typeface="Times New Roman" panose="02020603050405020304" pitchFamily="18" charset="0"/>
                <a:cs typeface="Times New Roman" panose="02020603050405020304" pitchFamily="18" charset="0"/>
              </a:rPr>
              <a:t>Integration of all the Categories with different rounds in Single &amp; Multiplayer mode.</a:t>
            </a: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153" y="190143"/>
            <a:ext cx="3413421" cy="2173721"/>
          </a:xfrm>
          <a:prstGeom prst="rect">
            <a:avLst/>
          </a:prstGeom>
        </p:spPr>
      </p:pic>
    </p:spTree>
    <p:extLst>
      <p:ext uri="{BB962C8B-B14F-4D97-AF65-F5344CB8AC3E}">
        <p14:creationId xmlns:p14="http://schemas.microsoft.com/office/powerpoint/2010/main" val="18691874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F2D4E3-1304-4DD1-9CE7-9F82410D98BD}"/>
              </a:ext>
            </a:extLst>
          </p:cNvPr>
          <p:cNvSpPr>
            <a:spLocks noGrp="1"/>
          </p:cNvSpPr>
          <p:nvPr>
            <p:ph type="title"/>
          </p:nvPr>
        </p:nvSpPr>
        <p:spPr>
          <a:xfrm>
            <a:off x="-71120" y="482946"/>
            <a:ext cx="12192000" cy="564910"/>
          </a:xfrm>
        </p:spPr>
        <p:txBody>
          <a:bodyPr>
            <a:noAutofit/>
          </a:bodyPr>
          <a:lstStyle/>
          <a:p>
            <a:r>
              <a:rPr lang="en-IN" sz="4800" b="1" dirty="0">
                <a:solidFill>
                  <a:schemeClr val="tx1"/>
                </a:solidFill>
                <a:latin typeface="Times New Roman" panose="02020603050405020304" pitchFamily="18" charset="0"/>
                <a:cs typeface="Times New Roman" panose="02020603050405020304" pitchFamily="18" charset="0"/>
              </a:rPr>
              <a:t>Plan of Work</a:t>
            </a:r>
          </a:p>
        </p:txBody>
      </p:sp>
      <p:sp>
        <p:nvSpPr>
          <p:cNvPr id="34" name="TextBox 33">
            <a:extLst>
              <a:ext uri="{FF2B5EF4-FFF2-40B4-BE49-F238E27FC236}">
                <a16:creationId xmlns="" xmlns:a16="http://schemas.microsoft.com/office/drawing/2014/main" id="{A2A57D51-DCF9-4119-96CF-32B799E342A5}"/>
              </a:ext>
            </a:extLst>
          </p:cNvPr>
          <p:cNvSpPr txBox="1"/>
          <p:nvPr/>
        </p:nvSpPr>
        <p:spPr>
          <a:xfrm>
            <a:off x="508000" y="1109293"/>
            <a:ext cx="3464560"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Pert Chart:</a:t>
            </a:r>
          </a:p>
        </p:txBody>
      </p:sp>
      <p:pic>
        <p:nvPicPr>
          <p:cNvPr id="36" name="Picture 35">
            <a:extLst>
              <a:ext uri="{FF2B5EF4-FFF2-40B4-BE49-F238E27FC236}">
                <a16:creationId xmlns="" xmlns:a16="http://schemas.microsoft.com/office/drawing/2014/main" id="{0DF368C9-FEF1-4AA9-98EF-4EC044214E85}"/>
              </a:ext>
            </a:extLst>
          </p:cNvPr>
          <p:cNvPicPr>
            <a:picLocks noChangeAspect="1"/>
          </p:cNvPicPr>
          <p:nvPr/>
        </p:nvPicPr>
        <p:blipFill>
          <a:blip r:embed="rId3"/>
          <a:stretch>
            <a:fillRect/>
          </a:stretch>
        </p:blipFill>
        <p:spPr>
          <a:xfrm>
            <a:off x="9864090" y="293026"/>
            <a:ext cx="1819910" cy="1401042"/>
          </a:xfrm>
          <a:prstGeom prst="ellipse">
            <a:avLst/>
          </a:prstGeom>
          <a:ln>
            <a:noFill/>
          </a:ln>
          <a:effectLst>
            <a:softEdge rad="112500"/>
          </a:effectLst>
        </p:spPr>
      </p:pic>
      <p:sp>
        <p:nvSpPr>
          <p:cNvPr id="39" name="Rectangle 38"/>
          <p:cNvSpPr/>
          <p:nvPr/>
        </p:nvSpPr>
        <p:spPr>
          <a:xfrm>
            <a:off x="5042019" y="1786071"/>
            <a:ext cx="461473" cy="239282"/>
          </a:xfrm>
          <a:prstGeom prst="rect">
            <a:avLst/>
          </a:prstGeom>
          <a:ln>
            <a:solidFill>
              <a:schemeClr val="bg1"/>
            </a:solidFill>
          </a:ln>
        </p:spPr>
        <p:style>
          <a:lnRef idx="2">
            <a:schemeClr val="dk1"/>
          </a:lnRef>
          <a:fillRef idx="1001">
            <a:schemeClr val="lt1"/>
          </a:fillRef>
          <a:effectRef idx="0">
            <a:schemeClr val="dk1"/>
          </a:effectRef>
          <a:fontRef idx="minor">
            <a:schemeClr val="dk1"/>
          </a:fontRef>
        </p:style>
        <p:txBody>
          <a:bodyPr rtlCol="0" anchor="ctr"/>
          <a:lstStyle/>
          <a:p>
            <a:pPr algn="ctr"/>
            <a:endParaRPr lang="en-IN"/>
          </a:p>
        </p:txBody>
      </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4548" y="1047856"/>
            <a:ext cx="6182903" cy="5660593"/>
          </a:xfrm>
          <a:prstGeom prst="rect">
            <a:avLst/>
          </a:prstGeom>
        </p:spPr>
      </p:pic>
    </p:spTree>
    <p:extLst>
      <p:ext uri="{BB962C8B-B14F-4D97-AF65-F5344CB8AC3E}">
        <p14:creationId xmlns:p14="http://schemas.microsoft.com/office/powerpoint/2010/main" val="193062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barn(inVertical)">
                                      <p:cBhvr>
                                        <p:cTn id="13" dur="500"/>
                                        <p:tgtEl>
                                          <p:spTgt spid="34"/>
                                        </p:tgtEl>
                                      </p:cBhvr>
                                    </p:animEffect>
                                  </p:childTnLst>
                                </p:cTn>
                              </p:par>
                              <p:par>
                                <p:cTn id="14" presetID="2" presetClass="entr" presetSubtype="4"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 calcmode="lin" valueType="num">
                                      <p:cBhvr additive="base">
                                        <p:cTn id="16" dur="500" fill="hold"/>
                                        <p:tgtEl>
                                          <p:spTgt spid="36"/>
                                        </p:tgtEl>
                                        <p:attrNameLst>
                                          <p:attrName>ppt_x</p:attrName>
                                        </p:attrNameLst>
                                      </p:cBhvr>
                                      <p:tavLst>
                                        <p:tav tm="0">
                                          <p:val>
                                            <p:strVal val="#ppt_x"/>
                                          </p:val>
                                        </p:tav>
                                        <p:tav tm="100000">
                                          <p:val>
                                            <p:strVal val="#ppt_x"/>
                                          </p:val>
                                        </p:tav>
                                      </p:tavLst>
                                    </p:anim>
                                    <p:anim calcmode="lin" valueType="num">
                                      <p:cBhvr additive="base">
                                        <p:cTn id="17"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BAF2D4E3-1304-4DD1-9CE7-9F82410D98BD}"/>
              </a:ext>
            </a:extLst>
          </p:cNvPr>
          <p:cNvSpPr>
            <a:spLocks noGrp="1"/>
          </p:cNvSpPr>
          <p:nvPr>
            <p:ph type="title"/>
          </p:nvPr>
        </p:nvSpPr>
        <p:spPr>
          <a:xfrm>
            <a:off x="0" y="314946"/>
            <a:ext cx="12192000" cy="564910"/>
          </a:xfrm>
        </p:spPr>
        <p:txBody>
          <a:bodyPr>
            <a:noAutofit/>
          </a:bodyPr>
          <a:lstStyle/>
          <a:p>
            <a:r>
              <a:rPr lang="en-IN" sz="4800" b="1" dirty="0">
                <a:latin typeface="Times New Roman" panose="02020603050405020304" pitchFamily="18" charset="0"/>
                <a:cs typeface="Times New Roman" panose="02020603050405020304" pitchFamily="18" charset="0"/>
              </a:rPr>
              <a:t>System Requirements</a:t>
            </a:r>
            <a:endParaRPr lang="en-IN" sz="4800" b="1" dirty="0">
              <a:solidFill>
                <a:schemeClr val="tx1"/>
              </a:solidFill>
              <a:latin typeface="Times New Roman" panose="02020603050405020304" pitchFamily="18" charset="0"/>
              <a:cs typeface="Times New Roman" panose="02020603050405020304" pitchFamily="18" charset="0"/>
            </a:endParaRPr>
          </a:p>
        </p:txBody>
      </p:sp>
      <p:pic>
        <p:nvPicPr>
          <p:cNvPr id="4100" name="Picture 4" descr="Program Requirements | America Saves for Young Workers"/>
          <p:cNvPicPr>
            <a:picLocks noChangeAspect="1" noChangeArrowheads="1"/>
          </p:cNvPicPr>
          <p:nvPr/>
        </p:nvPicPr>
        <p:blipFill rotWithShape="1">
          <a:blip r:embed="rId2">
            <a:extLst>
              <a:ext uri="{28A0092B-C50C-407E-A947-70E740481C1C}">
                <a14:useLocalDpi xmlns:a14="http://schemas.microsoft.com/office/drawing/2010/main" val="0"/>
              </a:ext>
            </a:extLst>
          </a:blip>
          <a:srcRect l="26847" t="4201" r="27297" b="13756"/>
          <a:stretch/>
        </p:blipFill>
        <p:spPr bwMode="auto">
          <a:xfrm>
            <a:off x="2076060" y="314946"/>
            <a:ext cx="1131514" cy="14020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608918267"/>
              </p:ext>
            </p:extLst>
          </p:nvPr>
        </p:nvGraphicFramePr>
        <p:xfrm>
          <a:off x="2782570" y="2751507"/>
          <a:ext cx="6484620" cy="1043688"/>
        </p:xfrm>
        <a:graphic>
          <a:graphicData uri="http://schemas.openxmlformats.org/drawingml/2006/table">
            <a:tbl>
              <a:tblPr firstRow="1" firstCol="1" bandRow="1">
                <a:tableStyleId>{1E171933-4619-4E11-9A3F-F7608DF75F80}</a:tableStyleId>
              </a:tblPr>
              <a:tblGrid>
                <a:gridCol w="2972276">
                  <a:extLst>
                    <a:ext uri="{9D8B030D-6E8A-4147-A177-3AD203B41FA5}">
                      <a16:colId xmlns="" xmlns:a16="http://schemas.microsoft.com/office/drawing/2014/main" val="20000"/>
                    </a:ext>
                  </a:extLst>
                </a:gridCol>
                <a:gridCol w="3512344">
                  <a:extLst>
                    <a:ext uri="{9D8B030D-6E8A-4147-A177-3AD203B41FA5}">
                      <a16:colId xmlns="" xmlns:a16="http://schemas.microsoft.com/office/drawing/2014/main" val="20001"/>
                    </a:ext>
                  </a:extLst>
                </a:gridCol>
              </a:tblGrid>
              <a:tr h="189245">
                <a:tc>
                  <a:txBody>
                    <a:bodyPr/>
                    <a:lstStyle/>
                    <a:p>
                      <a:pPr algn="ctr">
                        <a:lnSpc>
                          <a:spcPct val="107000"/>
                        </a:lnSpc>
                        <a:spcAft>
                          <a:spcPts val="0"/>
                        </a:spcAft>
                      </a:pPr>
                      <a:r>
                        <a:rPr lang="en-IN" sz="1600" dirty="0">
                          <a:effectLst/>
                        </a:rPr>
                        <a:t>Name of Component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rPr>
                        <a:t>Specification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0">
                <a:tc>
                  <a:txBody>
                    <a:bodyPr/>
                    <a:lstStyle/>
                    <a:p>
                      <a:pPr algn="ctr">
                        <a:lnSpc>
                          <a:spcPct val="107000"/>
                        </a:lnSpc>
                        <a:spcAft>
                          <a:spcPts val="0"/>
                        </a:spcAft>
                      </a:pPr>
                      <a:r>
                        <a:rPr lang="en-IN" sz="1600" dirty="0">
                          <a:effectLst/>
                        </a:rPr>
                        <a:t>Operating System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rPr>
                        <a:t>Windows 10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0">
                <a:tc>
                  <a:txBody>
                    <a:bodyPr/>
                    <a:lstStyle/>
                    <a:p>
                      <a:pPr algn="ctr">
                        <a:lnSpc>
                          <a:spcPct val="107000"/>
                        </a:lnSpc>
                        <a:spcAft>
                          <a:spcPts val="0"/>
                        </a:spcAft>
                      </a:pPr>
                      <a:r>
                        <a:rPr lang="en-IN" sz="1600" dirty="0">
                          <a:effectLst/>
                        </a:rPr>
                        <a:t>Front End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rPr>
                        <a:t>C language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0">
                <a:tc>
                  <a:txBody>
                    <a:bodyPr/>
                    <a:lstStyle/>
                    <a:p>
                      <a:pPr algn="ctr">
                        <a:lnSpc>
                          <a:spcPct val="107000"/>
                        </a:lnSpc>
                        <a:spcAft>
                          <a:spcPts val="0"/>
                        </a:spcAft>
                      </a:pPr>
                      <a:r>
                        <a:rPr lang="en-IN" sz="1600" dirty="0">
                          <a:effectLst/>
                        </a:rPr>
                        <a:t>IDE Required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rPr>
                        <a:t>Dev C++</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199344938"/>
              </p:ext>
            </p:extLst>
          </p:nvPr>
        </p:nvGraphicFramePr>
        <p:xfrm>
          <a:off x="2782355" y="4816491"/>
          <a:ext cx="6484620" cy="1304609"/>
        </p:xfrm>
        <a:graphic>
          <a:graphicData uri="http://schemas.openxmlformats.org/drawingml/2006/table">
            <a:tbl>
              <a:tblPr firstRow="1" firstCol="1" bandRow="1">
                <a:tableStyleId>{1E171933-4619-4E11-9A3F-F7608DF75F80}</a:tableStyleId>
              </a:tblPr>
              <a:tblGrid>
                <a:gridCol w="2967600">
                  <a:extLst>
                    <a:ext uri="{9D8B030D-6E8A-4147-A177-3AD203B41FA5}">
                      <a16:colId xmlns="" xmlns:a16="http://schemas.microsoft.com/office/drawing/2014/main" val="20000"/>
                    </a:ext>
                  </a:extLst>
                </a:gridCol>
                <a:gridCol w="3517020">
                  <a:extLst>
                    <a:ext uri="{9D8B030D-6E8A-4147-A177-3AD203B41FA5}">
                      <a16:colId xmlns="" xmlns:a16="http://schemas.microsoft.com/office/drawing/2014/main" val="20001"/>
                    </a:ext>
                  </a:extLst>
                </a:gridCol>
              </a:tblGrid>
              <a:tr h="182442">
                <a:tc>
                  <a:txBody>
                    <a:bodyPr/>
                    <a:lstStyle/>
                    <a:p>
                      <a:pPr algn="ctr">
                        <a:lnSpc>
                          <a:spcPct val="107000"/>
                        </a:lnSpc>
                        <a:spcAft>
                          <a:spcPts val="0"/>
                        </a:spcAft>
                      </a:pPr>
                      <a:r>
                        <a:rPr lang="en-IN" sz="1600" dirty="0">
                          <a:effectLst/>
                        </a:rPr>
                        <a:t>Name of Component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rPr>
                        <a:t>Specification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257319">
                <a:tc>
                  <a:txBody>
                    <a:bodyPr/>
                    <a:lstStyle/>
                    <a:p>
                      <a:pPr algn="ctr">
                        <a:lnSpc>
                          <a:spcPct val="107000"/>
                        </a:lnSpc>
                        <a:spcAft>
                          <a:spcPts val="0"/>
                        </a:spcAft>
                      </a:pPr>
                      <a:r>
                        <a:rPr lang="en-IN" sz="1600" dirty="0">
                          <a:effectLst/>
                        </a:rPr>
                        <a:t>Processor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rPr>
                        <a:t>Intel® Core™ i5-8250U CPU @ 1.60 GHZ 1.80 GH</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0">
                <a:tc>
                  <a:txBody>
                    <a:bodyPr/>
                    <a:lstStyle/>
                    <a:p>
                      <a:pPr algn="ctr">
                        <a:lnSpc>
                          <a:spcPct val="107000"/>
                        </a:lnSpc>
                        <a:spcAft>
                          <a:spcPts val="0"/>
                        </a:spcAft>
                      </a:pPr>
                      <a:r>
                        <a:rPr lang="en-IN" sz="1600" dirty="0">
                          <a:effectLst/>
                        </a:rPr>
                        <a:t>RAM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rPr>
                        <a:t>4 GB</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0">
                <a:tc>
                  <a:txBody>
                    <a:bodyPr/>
                    <a:lstStyle/>
                    <a:p>
                      <a:pPr algn="ctr">
                        <a:lnSpc>
                          <a:spcPct val="107000"/>
                        </a:lnSpc>
                        <a:spcAft>
                          <a:spcPts val="0"/>
                        </a:spcAft>
                      </a:pPr>
                      <a:r>
                        <a:rPr lang="en-IN" sz="1600" dirty="0">
                          <a:effectLst/>
                        </a:rPr>
                        <a:t>Hard Disk</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rPr>
                        <a:t>1 TB</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bl>
          </a:graphicData>
        </a:graphic>
      </p:graphicFrame>
      <p:sp>
        <p:nvSpPr>
          <p:cNvPr id="7" name="Rectangle 5"/>
          <p:cNvSpPr>
            <a:spLocks noChangeArrowheads="1"/>
          </p:cNvSpPr>
          <p:nvPr/>
        </p:nvSpPr>
        <p:spPr bwMode="auto">
          <a:xfrm>
            <a:off x="4716263" y="2210895"/>
            <a:ext cx="27594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Software Requirements</a:t>
            </a:r>
            <a:endParaRPr kumimoji="0" lang="en-US" sz="1100" b="1" i="0" u="none" strike="noStrike" cap="none" normalizeH="0" baseline="0" dirty="0">
              <a:ln>
                <a:noFill/>
              </a:ln>
              <a:solidFill>
                <a:schemeClr val="tx1"/>
              </a:solidFill>
              <a:effectLst/>
            </a:endParaRPr>
          </a:p>
        </p:txBody>
      </p:sp>
      <p:sp>
        <p:nvSpPr>
          <p:cNvPr id="10" name="Rectangle 5"/>
          <p:cNvSpPr>
            <a:spLocks noChangeArrowheads="1"/>
          </p:cNvSpPr>
          <p:nvPr/>
        </p:nvSpPr>
        <p:spPr bwMode="auto">
          <a:xfrm>
            <a:off x="4573595" y="4082546"/>
            <a:ext cx="29021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000" b="1" dirty="0">
                <a:latin typeface="Times New Roman" panose="02020603050405020304" pitchFamily="18" charset="0"/>
                <a:ea typeface="Calibri" panose="020F0502020204030204" pitchFamily="34" charset="0"/>
                <a:cs typeface="Times New Roman" panose="02020603050405020304" pitchFamily="18" charset="0"/>
              </a:rPr>
              <a:t>Hardware</a:t>
            </a:r>
            <a:r>
              <a:rPr kumimoji="0" 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Requirements</a:t>
            </a:r>
            <a:endParaRPr kumimoji="0" lang="en-US" sz="11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58363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barn(inVertical)">
                                      <p:cBhvr>
                                        <p:cTn id="10" dur="500"/>
                                        <p:tgtEl>
                                          <p:spTgt spid="410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21" y="233381"/>
            <a:ext cx="12192000" cy="564910"/>
          </a:xfrm>
        </p:spPr>
        <p:txBody>
          <a:bodyPr>
            <a:noAutofit/>
          </a:bodyPr>
          <a:lstStyle/>
          <a:p>
            <a:r>
              <a:rPr lang="en-IN" sz="5400" b="1" dirty="0" smtClean="0">
                <a:solidFill>
                  <a:schemeClr val="tx1"/>
                </a:solidFill>
                <a:latin typeface="Times New Roman" panose="02020603050405020304" pitchFamily="18" charset="0"/>
                <a:cs typeface="Times New Roman" panose="02020603050405020304" pitchFamily="18" charset="0"/>
              </a:rPr>
              <a:t>Outcome</a:t>
            </a:r>
            <a:endParaRPr lang="en-IN" sz="5400" b="1" dirty="0">
              <a:solidFill>
                <a:schemeClr val="tx1"/>
              </a:solidFill>
              <a:latin typeface="Times New Roman" panose="02020603050405020304" pitchFamily="18" charset="0"/>
              <a:cs typeface="Times New Roman" panose="02020603050405020304" pitchFamily="18" charset="0"/>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930" y="915513"/>
            <a:ext cx="11254811" cy="50269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995457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72E3D59C-691A-43AF-805C-D3E6B3FF0C38}"/>
              </a:ext>
            </a:extLst>
          </p:cNvPr>
          <p:cNvSpPr/>
          <p:nvPr/>
        </p:nvSpPr>
        <p:spPr>
          <a:xfrm>
            <a:off x="3594327" y="293012"/>
            <a:ext cx="4754880" cy="707886"/>
          </a:xfrm>
          <a:prstGeom prst="rect">
            <a:avLst/>
          </a:prstGeom>
          <a:noFill/>
        </p:spPr>
        <p:txBody>
          <a:bodyPr wrap="square" lIns="91440" tIns="45720" rIns="91440" bIns="45720">
            <a:spAutoFit/>
          </a:bodyPr>
          <a:lstStyle/>
          <a:p>
            <a:pPr algn="ctr"/>
            <a:r>
              <a:rPr lang="en-US" sz="4000" b="1"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Submitted</a:t>
            </a:r>
            <a:r>
              <a:rPr lang="en-US" sz="4000" b="1" cap="none" spc="0"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By:</a:t>
            </a:r>
          </a:p>
        </p:txBody>
      </p:sp>
      <p:pic>
        <p:nvPicPr>
          <p:cNvPr id="1030" name="Picture 6" descr="Teams clipart 4 » Clipart Station"/>
          <p:cNvPicPr>
            <a:picLocks noChangeAspect="1" noChangeArrowheads="1"/>
          </p:cNvPicPr>
          <p:nvPr/>
        </p:nvPicPr>
        <p:blipFill rotWithShape="1">
          <a:blip r:embed="rId2">
            <a:extLst>
              <a:ext uri="{28A0092B-C50C-407E-A947-70E740481C1C}">
                <a14:useLocalDpi xmlns:a14="http://schemas.microsoft.com/office/drawing/2010/main" val="0"/>
              </a:ext>
            </a:extLst>
          </a:blip>
          <a:srcRect l="10044" t="10085" r="9675" b="10110"/>
          <a:stretch/>
        </p:blipFill>
        <p:spPr bwMode="auto">
          <a:xfrm>
            <a:off x="8249485" y="396460"/>
            <a:ext cx="793347" cy="59195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10">
            <a:extLst>
              <a:ext uri="{FF2B5EF4-FFF2-40B4-BE49-F238E27FC236}">
                <a16:creationId xmlns="" xmlns:a16="http://schemas.microsoft.com/office/drawing/2014/main" id="{DD609A5D-3F22-436F-A49C-E869C9ADE8DC}"/>
              </a:ext>
            </a:extLst>
          </p:cNvPr>
          <p:cNvGraphicFramePr>
            <a:graphicFrameLocks noGrp="1"/>
          </p:cNvGraphicFramePr>
          <p:nvPr>
            <p:extLst>
              <p:ext uri="{D42A27DB-BD31-4B8C-83A1-F6EECF244321}">
                <p14:modId xmlns:p14="http://schemas.microsoft.com/office/powerpoint/2010/main" val="770448181"/>
              </p:ext>
            </p:extLst>
          </p:nvPr>
        </p:nvGraphicFramePr>
        <p:xfrm>
          <a:off x="711200" y="1838209"/>
          <a:ext cx="10769600" cy="1524000"/>
        </p:xfrm>
        <a:graphic>
          <a:graphicData uri="http://schemas.openxmlformats.org/drawingml/2006/table">
            <a:tbl>
              <a:tblPr firstRow="1" bandRow="1">
                <a:tableStyleId>{5A111915-BE36-4E01-A7E5-04B1672EAD32}</a:tableStyleId>
              </a:tblPr>
              <a:tblGrid>
                <a:gridCol w="2692400">
                  <a:extLst>
                    <a:ext uri="{9D8B030D-6E8A-4147-A177-3AD203B41FA5}">
                      <a16:colId xmlns="" xmlns:a16="http://schemas.microsoft.com/office/drawing/2014/main" val="715127352"/>
                    </a:ext>
                  </a:extLst>
                </a:gridCol>
                <a:gridCol w="2692400">
                  <a:extLst>
                    <a:ext uri="{9D8B030D-6E8A-4147-A177-3AD203B41FA5}">
                      <a16:colId xmlns="" xmlns:a16="http://schemas.microsoft.com/office/drawing/2014/main" val="3105158050"/>
                    </a:ext>
                  </a:extLst>
                </a:gridCol>
                <a:gridCol w="2692400">
                  <a:extLst>
                    <a:ext uri="{9D8B030D-6E8A-4147-A177-3AD203B41FA5}">
                      <a16:colId xmlns="" xmlns:a16="http://schemas.microsoft.com/office/drawing/2014/main" val="2553623331"/>
                    </a:ext>
                  </a:extLst>
                </a:gridCol>
                <a:gridCol w="2692400">
                  <a:extLst>
                    <a:ext uri="{9D8B030D-6E8A-4147-A177-3AD203B41FA5}">
                      <a16:colId xmlns="" xmlns:a16="http://schemas.microsoft.com/office/drawing/2014/main" val="2216174371"/>
                    </a:ext>
                  </a:extLst>
                </a:gridCol>
              </a:tblGrid>
              <a:tr h="370840">
                <a:tc>
                  <a:txBody>
                    <a:bodyPr/>
                    <a:lstStyle/>
                    <a:p>
                      <a:pPr algn="ctr"/>
                      <a:r>
                        <a:rPr lang="en-IN" dirty="0">
                          <a:solidFill>
                            <a:schemeClr val="bg1"/>
                          </a:solidFill>
                        </a:rPr>
                        <a:t>Name</a:t>
                      </a:r>
                    </a:p>
                  </a:txBody>
                  <a:tcPr/>
                </a:tc>
                <a:tc>
                  <a:txBody>
                    <a:bodyPr/>
                    <a:lstStyle/>
                    <a:p>
                      <a:pPr algn="ctr"/>
                      <a:r>
                        <a:rPr lang="en-IN" dirty="0"/>
                        <a:t>Course</a:t>
                      </a:r>
                    </a:p>
                  </a:txBody>
                  <a:tcPr/>
                </a:tc>
                <a:tc>
                  <a:txBody>
                    <a:bodyPr/>
                    <a:lstStyle/>
                    <a:p>
                      <a:pPr algn="ctr"/>
                      <a:r>
                        <a:rPr lang="en-IN" dirty="0"/>
                        <a:t>Roll No.</a:t>
                      </a:r>
                    </a:p>
                  </a:txBody>
                  <a:tcPr/>
                </a:tc>
                <a:tc>
                  <a:txBody>
                    <a:bodyPr/>
                    <a:lstStyle/>
                    <a:p>
                      <a:pPr algn="ctr"/>
                      <a:r>
                        <a:rPr lang="en-IN" dirty="0"/>
                        <a:t>SAP Id</a:t>
                      </a:r>
                    </a:p>
                  </a:txBody>
                  <a:tcPr/>
                </a:tc>
                <a:extLst>
                  <a:ext uri="{0D108BD9-81ED-4DB2-BD59-A6C34878D82A}">
                    <a16:rowId xmlns="" xmlns:a16="http://schemas.microsoft.com/office/drawing/2014/main" val="3679754294"/>
                  </a:ext>
                </a:extLst>
              </a:tr>
              <a:tr h="370840">
                <a:tc>
                  <a:txBody>
                    <a:bodyPr/>
                    <a:lstStyle/>
                    <a:p>
                      <a:pPr algn="ctr"/>
                      <a:r>
                        <a:rPr lang="en-IN" dirty="0"/>
                        <a:t>Aditya Sharma</a:t>
                      </a:r>
                    </a:p>
                  </a:txBody>
                  <a:tcPr/>
                </a:tc>
                <a:tc>
                  <a:txBody>
                    <a:bodyPr/>
                    <a:lstStyle/>
                    <a:p>
                      <a:pPr algn="ctr"/>
                      <a:r>
                        <a:rPr lang="en-IN" dirty="0"/>
                        <a:t>BFSI</a:t>
                      </a:r>
                    </a:p>
                  </a:txBody>
                  <a:tcPr/>
                </a:tc>
                <a:tc>
                  <a:txBody>
                    <a:bodyPr/>
                    <a:lstStyle/>
                    <a:p>
                      <a:pPr algn="ctr"/>
                      <a:r>
                        <a:rPr lang="en-IN" dirty="0"/>
                        <a:t>R133218002</a:t>
                      </a:r>
                    </a:p>
                  </a:txBody>
                  <a:tcPr/>
                </a:tc>
                <a:tc>
                  <a:txBody>
                    <a:bodyPr/>
                    <a:lstStyle/>
                    <a:p>
                      <a:pPr algn="ctr"/>
                      <a:r>
                        <a:rPr lang="en-IN" dirty="0"/>
                        <a:t>500069141</a:t>
                      </a:r>
                    </a:p>
                  </a:txBody>
                  <a:tcPr/>
                </a:tc>
                <a:extLst>
                  <a:ext uri="{0D108BD9-81ED-4DB2-BD59-A6C34878D82A}">
                    <a16:rowId xmlns="" xmlns:a16="http://schemas.microsoft.com/office/drawing/2014/main" val="943745504"/>
                  </a:ext>
                </a:extLst>
              </a:tr>
              <a:tr h="370840">
                <a:tc>
                  <a:txBody>
                    <a:bodyPr/>
                    <a:lstStyle/>
                    <a:p>
                      <a:pPr algn="ctr"/>
                      <a:r>
                        <a:rPr lang="en-IN" dirty="0"/>
                        <a:t>Rishav Singh</a:t>
                      </a:r>
                    </a:p>
                  </a:txBody>
                  <a:tcPr/>
                </a:tc>
                <a:tc>
                  <a:txBody>
                    <a:bodyPr/>
                    <a:lstStyle/>
                    <a:p>
                      <a:pPr algn="ctr"/>
                      <a:r>
                        <a:rPr lang="en-IN" dirty="0"/>
                        <a:t>BFSI</a:t>
                      </a:r>
                    </a:p>
                  </a:txBody>
                  <a:tcPr/>
                </a:tc>
                <a:tc>
                  <a:txBody>
                    <a:bodyPr/>
                    <a:lstStyle/>
                    <a:p>
                      <a:pPr algn="ctr"/>
                      <a:r>
                        <a:rPr lang="en-IN" dirty="0"/>
                        <a:t>R133218035</a:t>
                      </a:r>
                    </a:p>
                  </a:txBody>
                  <a:tcPr/>
                </a:tc>
                <a:tc>
                  <a:txBody>
                    <a:bodyPr/>
                    <a:lstStyle/>
                    <a:p>
                      <a:pPr algn="ctr"/>
                      <a:r>
                        <a:rPr lang="en-IN" dirty="0"/>
                        <a:t>500071526</a:t>
                      </a:r>
                    </a:p>
                  </a:txBody>
                  <a:tcPr/>
                </a:tc>
                <a:extLst>
                  <a:ext uri="{0D108BD9-81ED-4DB2-BD59-A6C34878D82A}">
                    <a16:rowId xmlns="" xmlns:a16="http://schemas.microsoft.com/office/drawing/2014/main" val="2983686518"/>
                  </a:ext>
                </a:extLst>
              </a:tr>
              <a:tr h="370840">
                <a:tc>
                  <a:txBody>
                    <a:bodyPr/>
                    <a:lstStyle/>
                    <a:p>
                      <a:pPr algn="ctr"/>
                      <a:r>
                        <a:rPr lang="en-IN" dirty="0"/>
                        <a:t>Ritul Priya</a:t>
                      </a:r>
                    </a:p>
                  </a:txBody>
                  <a:tcPr/>
                </a:tc>
                <a:tc>
                  <a:txBody>
                    <a:bodyPr/>
                    <a:lstStyle/>
                    <a:p>
                      <a:pPr algn="ctr"/>
                      <a:r>
                        <a:rPr lang="en-IN" dirty="0"/>
                        <a:t>BFSI</a:t>
                      </a:r>
                    </a:p>
                  </a:txBody>
                  <a:tcPr/>
                </a:tc>
                <a:tc>
                  <a:txBody>
                    <a:bodyPr/>
                    <a:lstStyle/>
                    <a:p>
                      <a:pPr algn="ctr"/>
                      <a:r>
                        <a:rPr lang="en-IN" dirty="0"/>
                        <a:t>R133218020</a:t>
                      </a:r>
                    </a:p>
                  </a:txBody>
                  <a:tcPr/>
                </a:tc>
                <a:tc>
                  <a:txBody>
                    <a:bodyPr/>
                    <a:lstStyle/>
                    <a:p>
                      <a:pPr algn="ctr"/>
                      <a:r>
                        <a:rPr lang="en-IN" dirty="0"/>
                        <a:t>500069262</a:t>
                      </a:r>
                    </a:p>
                  </a:txBody>
                  <a:tcPr/>
                </a:tc>
                <a:extLst>
                  <a:ext uri="{0D108BD9-81ED-4DB2-BD59-A6C34878D82A}">
                    <a16:rowId xmlns="" xmlns:a16="http://schemas.microsoft.com/office/drawing/2014/main" val="3316411269"/>
                  </a:ext>
                </a:extLst>
              </a:tr>
            </a:tbl>
          </a:graphicData>
        </a:graphic>
      </p:graphicFrame>
      <p:sp>
        <p:nvSpPr>
          <p:cNvPr id="11" name="TextBox 10">
            <a:extLst>
              <a:ext uri="{FF2B5EF4-FFF2-40B4-BE49-F238E27FC236}">
                <a16:creationId xmlns="" xmlns:a16="http://schemas.microsoft.com/office/drawing/2014/main" id="{992BC2A3-218E-48FA-98C9-841C1AAD5E7A}"/>
              </a:ext>
            </a:extLst>
          </p:cNvPr>
          <p:cNvSpPr txBox="1"/>
          <p:nvPr/>
        </p:nvSpPr>
        <p:spPr>
          <a:xfrm>
            <a:off x="2153920" y="5430991"/>
            <a:ext cx="9326880" cy="1015663"/>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SCHOOL OF COMPUTER SCIENCE</a:t>
            </a:r>
          </a:p>
          <a:p>
            <a:pPr algn="ctr"/>
            <a:r>
              <a:rPr lang="en-IN" sz="1800" dirty="0">
                <a:latin typeface="Times New Roman" panose="02020603050405020304" pitchFamily="18" charset="0"/>
                <a:cs typeface="Times New Roman" panose="02020603050405020304" pitchFamily="18" charset="0"/>
              </a:rPr>
              <a:t>UNIVERSITY OF PETROLEUM AND ENERGY STUDIES</a:t>
            </a:r>
          </a:p>
          <a:p>
            <a:pPr algn="ctr"/>
            <a:r>
              <a:rPr lang="en-IN" sz="1800" dirty="0">
                <a:latin typeface="Times New Roman" panose="02020603050405020304" pitchFamily="18" charset="0"/>
                <a:cs typeface="Times New Roman" panose="02020603050405020304" pitchFamily="18" charset="0"/>
              </a:rPr>
              <a:t>Bidholi Campus, Energy Acres,Dehradun-248007</a:t>
            </a:r>
            <a:endParaRPr lang="en-IN" sz="20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 xmlns:a16="http://schemas.microsoft.com/office/drawing/2014/main" id="{F77623C5-4A9D-4D6C-A922-69C38A730A65}"/>
              </a:ext>
            </a:extLst>
          </p:cNvPr>
          <p:cNvSpPr txBox="1"/>
          <p:nvPr/>
        </p:nvSpPr>
        <p:spPr>
          <a:xfrm>
            <a:off x="3697679" y="3931920"/>
            <a:ext cx="5959055" cy="1615827"/>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Under the guidance of:-</a:t>
            </a:r>
          </a:p>
          <a:p>
            <a:pPr algn="ctr"/>
            <a:r>
              <a:rPr lang="en-IN" sz="2000" dirty="0">
                <a:latin typeface="Times New Roman" panose="02020603050405020304" pitchFamily="18" charset="0"/>
                <a:cs typeface="Times New Roman" panose="02020603050405020304" pitchFamily="18" charset="0"/>
              </a:rPr>
              <a:t>Mr. Alind</a:t>
            </a:r>
          </a:p>
          <a:p>
            <a:pPr algn="ctr"/>
            <a:r>
              <a:rPr lang="en-IN" sz="2000" dirty="0">
                <a:latin typeface="Times New Roman" panose="02020603050405020304" pitchFamily="18" charset="0"/>
                <a:cs typeface="Times New Roman" panose="02020603050405020304" pitchFamily="18" charset="0"/>
              </a:rPr>
              <a:t>Assistant Professor(Senior Scale),SOCS</a:t>
            </a:r>
          </a:p>
          <a:p>
            <a:pPr algn="ctr"/>
            <a:r>
              <a:rPr lang="en-IN" sz="2000" dirty="0">
                <a:latin typeface="Times New Roman" panose="02020603050405020304" pitchFamily="18" charset="0"/>
                <a:cs typeface="Times New Roman" panose="02020603050405020304" pitchFamily="18" charset="0"/>
              </a:rPr>
              <a:t>Department Of Virtualization</a:t>
            </a:r>
          </a:p>
          <a:p>
            <a:endParaRPr lang="en-IN" dirty="0"/>
          </a:p>
        </p:txBody>
      </p:sp>
    </p:spTree>
    <p:extLst>
      <p:ext uri="{BB962C8B-B14F-4D97-AF65-F5344CB8AC3E}">
        <p14:creationId xmlns:p14="http://schemas.microsoft.com/office/powerpoint/2010/main" val="38606732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1103" y="207743"/>
            <a:ext cx="2213361" cy="564910"/>
          </a:xfrm>
        </p:spPr>
        <p:txBody>
          <a:bodyPr>
            <a:normAutofit fontScale="90000"/>
          </a:bodyPr>
          <a:lstStyle/>
          <a:p>
            <a:r>
              <a:rPr lang="en-IN" b="1" dirty="0" smtClean="0">
                <a:solidFill>
                  <a:schemeClr val="tx1"/>
                </a:solidFill>
                <a:latin typeface="Times New Roman" panose="02020603050405020304" pitchFamily="18" charset="0"/>
                <a:cs typeface="Times New Roman" panose="02020603050405020304" pitchFamily="18" charset="0"/>
              </a:rPr>
              <a:t>References</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833215" y="772653"/>
            <a:ext cx="10630968" cy="6370975"/>
          </a:xfrm>
          <a:prstGeom prst="rect">
            <a:avLst/>
          </a:prstGeom>
          <a:noFill/>
        </p:spPr>
        <p:txBody>
          <a:bodyPr wrap="square" rtlCol="0">
            <a:spAutoFit/>
          </a:bodyPr>
          <a:lstStyle/>
          <a:p>
            <a:r>
              <a:rPr lang="en-IN" sz="1700" dirty="0" smtClean="0">
                <a:latin typeface="Times New Roman" panose="02020603050405020304" pitchFamily="18" charset="0"/>
                <a:cs typeface="Times New Roman" panose="02020603050405020304" pitchFamily="18" charset="0"/>
              </a:rPr>
              <a:t>[1] </a:t>
            </a:r>
            <a:r>
              <a:rPr lang="en-US" sz="1700" dirty="0">
                <a:latin typeface="Times New Roman" panose="02020603050405020304" pitchFamily="18" charset="0"/>
                <a:cs typeface="Times New Roman" panose="02020603050405020304" pitchFamily="18" charset="0"/>
              </a:rPr>
              <a:t>Lives, Avalon, The Legend. "Online RPG Game - Avalon - Text Based </a:t>
            </a:r>
            <a:r>
              <a:rPr lang="en-US" sz="1700" dirty="0" smtClean="0">
                <a:latin typeface="Times New Roman" panose="02020603050405020304" pitchFamily="18" charset="0"/>
                <a:cs typeface="Times New Roman" panose="02020603050405020304" pitchFamily="18" charset="0"/>
              </a:rPr>
              <a:t>Games</a:t>
            </a:r>
            <a:r>
              <a:rPr lang="en-US" sz="1700" dirty="0" smtClean="0">
                <a:latin typeface="Times New Roman" panose="02020603050405020304" pitchFamily="18" charset="0"/>
                <a:cs typeface="Times New Roman" panose="02020603050405020304" pitchFamily="18" charset="0"/>
              </a:rPr>
              <a:t>“  L.A – 2-12-2020 5:33 PM</a:t>
            </a:r>
            <a:endParaRPr lang="en-US" sz="1700" dirty="0" smtClean="0">
              <a:latin typeface="Times New Roman" panose="02020603050405020304" pitchFamily="18" charset="0"/>
              <a:cs typeface="Times New Roman" panose="02020603050405020304" pitchFamily="18" charset="0"/>
            </a:endParaRPr>
          </a:p>
          <a:p>
            <a:endParaRPr lang="en-IN" sz="1700" dirty="0">
              <a:latin typeface="Times New Roman" panose="02020603050405020304" pitchFamily="18" charset="0"/>
              <a:cs typeface="Times New Roman" panose="02020603050405020304" pitchFamily="18" charset="0"/>
            </a:endParaRPr>
          </a:p>
          <a:p>
            <a:r>
              <a:rPr lang="en-IN" sz="1700" dirty="0" smtClean="0">
                <a:latin typeface="Times New Roman" panose="02020603050405020304" pitchFamily="18" charset="0"/>
                <a:cs typeface="Times New Roman" panose="02020603050405020304" pitchFamily="18" charset="0"/>
              </a:rPr>
              <a:t>[2] </a:t>
            </a:r>
            <a:r>
              <a:rPr lang="en-US" sz="1700" dirty="0">
                <a:latin typeface="Times New Roman" panose="02020603050405020304" pitchFamily="18" charset="0"/>
                <a:cs typeface="Times New Roman" panose="02020603050405020304" pitchFamily="18" charset="0"/>
              </a:rPr>
              <a:t>Manninen, T. (2001) Virtual team interactions in networked multimedia games. </a:t>
            </a:r>
            <a:r>
              <a:rPr lang="en-US" sz="1700" dirty="0" smtClean="0">
                <a:latin typeface="Times New Roman" panose="02020603050405020304" pitchFamily="18" charset="0"/>
                <a:cs typeface="Times New Roman" panose="02020603050405020304" pitchFamily="18" charset="0"/>
              </a:rPr>
              <a:t>Case</a:t>
            </a:r>
            <a:r>
              <a:rPr lang="en-US" sz="1700" dirty="0">
                <a:latin typeface="Times New Roman" panose="02020603050405020304" pitchFamily="18" charset="0"/>
                <a:cs typeface="Times New Roman" panose="02020603050405020304" pitchFamily="18" charset="0"/>
              </a:rPr>
              <a:t>: ‘Counter-Strike’ – multi-player 3D action game</a:t>
            </a:r>
            <a:r>
              <a:rPr lang="en-US" sz="1700" dirty="0" smtClean="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L.A – 23-11-2020 6:07 </a:t>
            </a:r>
            <a:r>
              <a:rPr lang="en-US" sz="1700" dirty="0" smtClean="0">
                <a:latin typeface="Times New Roman" panose="02020603050405020304" pitchFamily="18" charset="0"/>
                <a:cs typeface="Times New Roman" panose="02020603050405020304" pitchFamily="18" charset="0"/>
              </a:rPr>
              <a:t>PM</a:t>
            </a:r>
            <a:endParaRPr lang="en-US" sz="1700" dirty="0" smtClean="0">
              <a:latin typeface="Times New Roman" panose="02020603050405020304" pitchFamily="18" charset="0"/>
              <a:cs typeface="Times New Roman" panose="02020603050405020304" pitchFamily="18" charset="0"/>
            </a:endParaRPr>
          </a:p>
          <a:p>
            <a:endParaRPr lang="en-IN" sz="1700" dirty="0" smtClean="0">
              <a:latin typeface="Times New Roman" panose="02020603050405020304" pitchFamily="18" charset="0"/>
              <a:cs typeface="Times New Roman" panose="02020603050405020304" pitchFamily="18" charset="0"/>
            </a:endParaRPr>
          </a:p>
          <a:p>
            <a:r>
              <a:rPr lang="en-IN" sz="1700" dirty="0" smtClean="0">
                <a:latin typeface="Times New Roman" panose="02020603050405020304" pitchFamily="18" charset="0"/>
                <a:cs typeface="Times New Roman" panose="02020603050405020304" pitchFamily="18" charset="0"/>
              </a:rPr>
              <a:t>[3]</a:t>
            </a:r>
            <a:r>
              <a:rPr lang="en-US" sz="1700" dirty="0">
                <a:latin typeface="Times New Roman" panose="02020603050405020304" pitchFamily="18" charset="0"/>
                <a:cs typeface="Times New Roman" panose="02020603050405020304" pitchFamily="18" charset="0"/>
              </a:rPr>
              <a:t> 5. Lee, K. M. &amp; Nass, C. (2003) Designing social presence of social actors in human </a:t>
            </a:r>
          </a:p>
          <a:p>
            <a:r>
              <a:rPr lang="en-US" sz="1700" dirty="0">
                <a:latin typeface="Times New Roman" panose="02020603050405020304" pitchFamily="18" charset="0"/>
                <a:cs typeface="Times New Roman" panose="02020603050405020304" pitchFamily="18" charset="0"/>
              </a:rPr>
              <a:t>computer </a:t>
            </a:r>
            <a:r>
              <a:rPr lang="en-US" sz="1700" dirty="0" smtClean="0">
                <a:latin typeface="Times New Roman" panose="02020603050405020304" pitchFamily="18" charset="0"/>
                <a:cs typeface="Times New Roman" panose="02020603050405020304" pitchFamily="18" charset="0"/>
              </a:rPr>
              <a:t>interaction L.A – 30-11-2020 4:00 PM</a:t>
            </a:r>
            <a:endParaRPr lang="en-US" sz="1700" dirty="0" smtClean="0">
              <a:latin typeface="Times New Roman" panose="02020603050405020304" pitchFamily="18" charset="0"/>
              <a:cs typeface="Times New Roman" panose="02020603050405020304" pitchFamily="18" charset="0"/>
            </a:endParaRPr>
          </a:p>
          <a:p>
            <a:endParaRPr lang="en-US" sz="1700" dirty="0">
              <a:latin typeface="Times New Roman" panose="02020603050405020304" pitchFamily="18" charset="0"/>
              <a:cs typeface="Times New Roman" panose="02020603050405020304" pitchFamily="18" charset="0"/>
            </a:endParaRPr>
          </a:p>
          <a:p>
            <a:r>
              <a:rPr lang="en-US" sz="1700" dirty="0" smtClean="0">
                <a:latin typeface="Times New Roman" panose="02020603050405020304" pitchFamily="18" charset="0"/>
                <a:cs typeface="Times New Roman" panose="02020603050405020304" pitchFamily="18" charset="0"/>
              </a:rPr>
              <a:t>[4] </a:t>
            </a:r>
            <a:r>
              <a:rPr lang="en-US" sz="1700" dirty="0">
                <a:latin typeface="Times New Roman" panose="02020603050405020304" pitchFamily="18" charset="0"/>
                <a:cs typeface="Times New Roman" panose="02020603050405020304" pitchFamily="18" charset="0"/>
              </a:rPr>
              <a:t>Everquest invokes dungeons and dragons spirit. Online article and video </a:t>
            </a:r>
          </a:p>
          <a:p>
            <a:r>
              <a:rPr lang="en-US" sz="1700" dirty="0" smtClean="0">
                <a:latin typeface="Times New Roman" panose="02020603050405020304" pitchFamily="18" charset="0"/>
                <a:cs typeface="Times New Roman" panose="02020603050405020304" pitchFamily="18" charset="0"/>
              </a:rPr>
              <a:t>Presentation </a:t>
            </a:r>
            <a:r>
              <a:rPr lang="en-IN" sz="1700" dirty="0">
                <a:latin typeface="Times New Roman" panose="02020603050405020304" pitchFamily="18" charset="0"/>
                <a:cs typeface="Times New Roman" panose="02020603050405020304" pitchFamily="18" charset="0"/>
              </a:rPr>
              <a:t>Verified 31.08.03. </a:t>
            </a:r>
            <a:r>
              <a:rPr lang="en-IN" sz="1700" dirty="0" smtClean="0">
                <a:latin typeface="Times New Roman" panose="02020603050405020304" pitchFamily="18" charset="0"/>
                <a:cs typeface="Times New Roman" panose="02020603050405020304" pitchFamily="18" charset="0"/>
              </a:rPr>
              <a:t>L.A – 2-12-2020 6:00 PM</a:t>
            </a:r>
            <a:endParaRPr lang="en-US" sz="1700" dirty="0">
              <a:latin typeface="Times New Roman" panose="02020603050405020304" pitchFamily="18" charset="0"/>
              <a:cs typeface="Times New Roman" panose="02020603050405020304" pitchFamily="18" charset="0"/>
            </a:endParaRPr>
          </a:p>
          <a:p>
            <a:endParaRPr lang="en-US" sz="1700" dirty="0" smtClean="0">
              <a:latin typeface="Times New Roman" panose="02020603050405020304" pitchFamily="18" charset="0"/>
              <a:cs typeface="Times New Roman" panose="02020603050405020304" pitchFamily="18" charset="0"/>
            </a:endParaRPr>
          </a:p>
          <a:p>
            <a:r>
              <a:rPr lang="en-US" sz="1700" dirty="0" smtClean="0">
                <a:latin typeface="Times New Roman" panose="02020603050405020304" pitchFamily="18" charset="0"/>
                <a:cs typeface="Times New Roman" panose="02020603050405020304" pitchFamily="18" charset="0"/>
              </a:rPr>
              <a:t>[5</a:t>
            </a:r>
            <a:r>
              <a:rPr lang="en-US" sz="1700" dirty="0" smtClean="0">
                <a:latin typeface="Times New Roman" panose="02020603050405020304" pitchFamily="18" charset="0"/>
                <a:cs typeface="Times New Roman" panose="02020603050405020304" pitchFamily="18" charset="0"/>
              </a:rPr>
              <a:t>]</a:t>
            </a:r>
            <a:r>
              <a:rPr lang="en-US" sz="1700" dirty="0">
                <a:latin typeface="Times New Roman" panose="02020603050405020304" pitchFamily="18" charset="0"/>
                <a:cs typeface="Times New Roman" panose="02020603050405020304" pitchFamily="18" charset="0"/>
              </a:rPr>
              <a:t> Tromp, J., Steed, A. &amp; Wilson, J. R. (2003). Systematic usability evaluation and </a:t>
            </a:r>
            <a:r>
              <a:rPr lang="en-US" sz="1700" dirty="0" smtClean="0">
                <a:latin typeface="Times New Roman" panose="02020603050405020304" pitchFamily="18" charset="0"/>
                <a:cs typeface="Times New Roman" panose="02020603050405020304" pitchFamily="18" charset="0"/>
              </a:rPr>
              <a:t>design </a:t>
            </a:r>
            <a:r>
              <a:rPr lang="en-US" sz="1700" dirty="0">
                <a:latin typeface="Times New Roman" panose="02020603050405020304" pitchFamily="18" charset="0"/>
                <a:cs typeface="Times New Roman" panose="02020603050405020304" pitchFamily="18" charset="0"/>
              </a:rPr>
              <a:t>issues for collaborative virtual environments. Presence, 12:3, </a:t>
            </a:r>
            <a:r>
              <a:rPr lang="en-US" sz="1700" dirty="0" smtClean="0">
                <a:latin typeface="Times New Roman" panose="02020603050405020304" pitchFamily="18" charset="0"/>
                <a:cs typeface="Times New Roman" panose="02020603050405020304" pitchFamily="18" charset="0"/>
              </a:rPr>
              <a:t>241-267 L.A – 30-11-2020 4:30 PM</a:t>
            </a:r>
            <a:endParaRPr lang="en-US" sz="1700" dirty="0">
              <a:latin typeface="Times New Roman" panose="02020603050405020304" pitchFamily="18" charset="0"/>
              <a:cs typeface="Times New Roman" panose="02020603050405020304" pitchFamily="18" charset="0"/>
            </a:endParaRPr>
          </a:p>
          <a:p>
            <a:endParaRPr lang="en-IN" sz="1700" dirty="0" smtClean="0">
              <a:latin typeface="Times New Roman" panose="02020603050405020304" pitchFamily="18" charset="0"/>
              <a:cs typeface="Times New Roman" panose="02020603050405020304" pitchFamily="18" charset="0"/>
            </a:endParaRPr>
          </a:p>
          <a:p>
            <a:pPr lvl="0"/>
            <a:r>
              <a:rPr lang="en-IN" sz="1700" dirty="0" smtClean="0">
                <a:latin typeface="Times New Roman" panose="02020603050405020304" pitchFamily="18" charset="0"/>
                <a:cs typeface="Times New Roman" panose="02020603050405020304" pitchFamily="18" charset="0"/>
              </a:rPr>
              <a:t>[6] https</a:t>
            </a:r>
            <a:r>
              <a:rPr lang="en-IN" sz="1700" dirty="0">
                <a:latin typeface="Times New Roman" panose="02020603050405020304" pitchFamily="18" charset="0"/>
                <a:cs typeface="Times New Roman" panose="02020603050405020304" pitchFamily="18" charset="0"/>
              </a:rPr>
              <a:t>://</a:t>
            </a:r>
            <a:r>
              <a:rPr lang="en-IN" sz="1700" dirty="0" smtClean="0">
                <a:latin typeface="Times New Roman" panose="02020603050405020304" pitchFamily="18" charset="0"/>
                <a:cs typeface="Times New Roman" panose="02020603050405020304" pitchFamily="18" charset="0"/>
              </a:rPr>
              <a:t>pdfs.semanticscholar.org/7678/9b22b2862999b1a95cad0fc66d21e783012d.pdf L.A – 30-11-2020 4:50 PM</a:t>
            </a:r>
            <a:endParaRPr lang="en-IN" sz="1700" dirty="0" smtClean="0">
              <a:latin typeface="Times New Roman" panose="02020603050405020304" pitchFamily="18" charset="0"/>
              <a:cs typeface="Times New Roman" panose="02020603050405020304" pitchFamily="18" charset="0"/>
            </a:endParaRPr>
          </a:p>
          <a:p>
            <a:pPr lvl="0"/>
            <a:endParaRPr lang="en-IN" sz="1700" dirty="0">
              <a:latin typeface="Times New Roman" panose="02020603050405020304" pitchFamily="18" charset="0"/>
              <a:cs typeface="Times New Roman" panose="02020603050405020304" pitchFamily="18" charset="0"/>
            </a:endParaRPr>
          </a:p>
          <a:p>
            <a:pPr lvl="0"/>
            <a:r>
              <a:rPr lang="en-IN" sz="1700" dirty="0" smtClean="0">
                <a:latin typeface="Times New Roman" panose="02020603050405020304" pitchFamily="18" charset="0"/>
                <a:cs typeface="Times New Roman" panose="02020603050405020304" pitchFamily="18" charset="0"/>
              </a:rPr>
              <a:t>[7] https</a:t>
            </a:r>
            <a:r>
              <a:rPr lang="en-IN" sz="1700" dirty="0">
                <a:latin typeface="Times New Roman" panose="02020603050405020304" pitchFamily="18" charset="0"/>
                <a:cs typeface="Times New Roman" panose="02020603050405020304" pitchFamily="18" charset="0"/>
              </a:rPr>
              <a:t>://</a:t>
            </a:r>
            <a:r>
              <a:rPr lang="en-IN" sz="1700" dirty="0" smtClean="0">
                <a:latin typeface="Times New Roman" panose="02020603050405020304" pitchFamily="18" charset="0"/>
                <a:cs typeface="Times New Roman" panose="02020603050405020304" pitchFamily="18" charset="0"/>
              </a:rPr>
              <a:t>www.geeksforgeeks.org/software-engineering-iterative-waterfall-model L.A – 4-12-2020 7:20 PM</a:t>
            </a:r>
            <a:endParaRPr lang="en-IN" sz="1700" dirty="0" smtClean="0">
              <a:latin typeface="Times New Roman" panose="02020603050405020304" pitchFamily="18" charset="0"/>
              <a:cs typeface="Times New Roman" panose="02020603050405020304" pitchFamily="18" charset="0"/>
            </a:endParaRPr>
          </a:p>
          <a:p>
            <a:pPr lvl="0"/>
            <a:endParaRPr lang="en-IN" sz="1700" dirty="0" smtClean="0">
              <a:latin typeface="Times New Roman" panose="02020603050405020304" pitchFamily="18" charset="0"/>
              <a:cs typeface="Times New Roman" panose="02020603050405020304" pitchFamily="18" charset="0"/>
            </a:endParaRPr>
          </a:p>
          <a:p>
            <a:pPr lvl="0"/>
            <a:r>
              <a:rPr lang="en-IN" sz="1700" dirty="0" smtClean="0">
                <a:latin typeface="Times New Roman" panose="02020603050405020304" pitchFamily="18" charset="0"/>
                <a:cs typeface="Times New Roman" panose="02020603050405020304" pitchFamily="18" charset="0"/>
              </a:rPr>
              <a:t>[8] https</a:t>
            </a:r>
            <a:r>
              <a:rPr lang="en-IN" sz="1700" dirty="0">
                <a:latin typeface="Times New Roman" panose="02020603050405020304" pitchFamily="18" charset="0"/>
                <a:cs typeface="Times New Roman" panose="02020603050405020304" pitchFamily="18" charset="0"/>
              </a:rPr>
              <a:t>://</a:t>
            </a:r>
            <a:r>
              <a:rPr lang="en-IN" sz="1700" dirty="0" smtClean="0">
                <a:latin typeface="Times New Roman" panose="02020603050405020304" pitchFamily="18" charset="0"/>
                <a:cs typeface="Times New Roman" panose="02020603050405020304" pitchFamily="18" charset="0"/>
              </a:rPr>
              <a:t>patents.google.com/patent/US20090221372A1/en L.A – 12-11-2020 5:30 PM</a:t>
            </a:r>
            <a:endParaRPr lang="en-IN" sz="1700" dirty="0" smtClean="0">
              <a:latin typeface="Times New Roman" panose="02020603050405020304" pitchFamily="18" charset="0"/>
              <a:cs typeface="Times New Roman" panose="02020603050405020304" pitchFamily="18" charset="0"/>
            </a:endParaRPr>
          </a:p>
          <a:p>
            <a:pPr lvl="0"/>
            <a:endParaRPr lang="en-IN" sz="1700" dirty="0">
              <a:latin typeface="Times New Roman" panose="02020603050405020304" pitchFamily="18" charset="0"/>
              <a:cs typeface="Times New Roman" panose="02020603050405020304" pitchFamily="18" charset="0"/>
            </a:endParaRPr>
          </a:p>
          <a:p>
            <a:r>
              <a:rPr lang="en-IN" sz="1700" dirty="0" smtClean="0">
                <a:latin typeface="Times New Roman" panose="02020603050405020304" pitchFamily="18" charset="0"/>
                <a:cs typeface="Times New Roman" panose="02020603050405020304" pitchFamily="18" charset="0"/>
              </a:rPr>
              <a:t>[9] https</a:t>
            </a:r>
            <a:r>
              <a:rPr lang="en-IN" sz="1700" dirty="0">
                <a:latin typeface="Times New Roman" panose="02020603050405020304" pitchFamily="18" charset="0"/>
                <a:cs typeface="Times New Roman" panose="02020603050405020304" pitchFamily="18" charset="0"/>
              </a:rPr>
              <a:t>://techcrunch.com/2015/10/31/the-history-of-gaming-an-evolving-community</a:t>
            </a:r>
            <a:r>
              <a:rPr lang="en-IN" sz="1700" dirty="0" smtClean="0">
                <a:latin typeface="Times New Roman" panose="02020603050405020304" pitchFamily="18" charset="0"/>
                <a:cs typeface="Times New Roman" panose="02020603050405020304" pitchFamily="18" charset="0"/>
              </a:rPr>
              <a:t>/</a:t>
            </a:r>
          </a:p>
          <a:p>
            <a:r>
              <a:rPr lang="en-IN" sz="1700" dirty="0" smtClean="0">
                <a:latin typeface="Times New Roman" panose="02020603050405020304" pitchFamily="18" charset="0"/>
                <a:cs typeface="Times New Roman" panose="02020603050405020304" pitchFamily="18" charset="0"/>
              </a:rPr>
              <a:t> L.A – 19-11-2020 8:00PM</a:t>
            </a:r>
            <a:endParaRPr lang="en-IN" sz="1700" dirty="0" smtClean="0">
              <a:latin typeface="Times New Roman" panose="02020603050405020304" pitchFamily="18" charset="0"/>
              <a:cs typeface="Times New Roman" panose="02020603050405020304" pitchFamily="18" charset="0"/>
            </a:endParaRPr>
          </a:p>
          <a:p>
            <a:endParaRPr lang="en-IN" sz="1700" dirty="0" smtClean="0">
              <a:latin typeface="Times New Roman" panose="02020603050405020304" pitchFamily="18" charset="0"/>
              <a:cs typeface="Times New Roman" panose="02020603050405020304" pitchFamily="18" charset="0"/>
            </a:endParaRPr>
          </a:p>
          <a:p>
            <a:endParaRPr lang="en-IN"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17446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CC60DA5-0752-4E59-BE55-62C0E1D51A66}"/>
              </a:ext>
            </a:extLst>
          </p:cNvPr>
          <p:cNvSpPr/>
          <p:nvPr/>
        </p:nvSpPr>
        <p:spPr>
          <a:xfrm>
            <a:off x="4704080" y="2611120"/>
            <a:ext cx="2936240" cy="73152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3074" name="Picture 2" descr="Animated Pics For Ppt - Hott S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021" y="676352"/>
            <a:ext cx="3306197" cy="26662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12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checkerboard(across)">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130133-AC0D-4DC5-9A5C-2C6FE41382F1}"/>
              </a:ext>
            </a:extLst>
          </p:cNvPr>
          <p:cNvSpPr>
            <a:spLocks noGrp="1"/>
          </p:cNvSpPr>
          <p:nvPr>
            <p:ph type="title"/>
          </p:nvPr>
        </p:nvSpPr>
        <p:spPr>
          <a:xfrm>
            <a:off x="5270002" y="29228"/>
            <a:ext cx="1503680" cy="666955"/>
          </a:xfrm>
        </p:spPr>
        <p:txBody>
          <a:bodyPr>
            <a:normAutofit fontScale="90000"/>
          </a:bodyPr>
          <a:lstStyle/>
          <a:p>
            <a:r>
              <a:rPr lang="en-IN" sz="4000" b="1" dirty="0">
                <a:latin typeface="Times New Roman" panose="02020603050405020304" pitchFamily="18" charset="0"/>
                <a:cs typeface="Times New Roman" panose="02020603050405020304" pitchFamily="18" charset="0"/>
              </a:rPr>
              <a:t>Index</a:t>
            </a:r>
            <a:endParaRPr lang="en-IN" sz="3200" b="1" dirty="0">
              <a:latin typeface="Times New Roman" panose="02020603050405020304" pitchFamily="18" charset="0"/>
              <a:cs typeface="Times New Roman" panose="02020603050405020304" pitchFamily="18" charset="0"/>
            </a:endParaRPr>
          </a:p>
        </p:txBody>
      </p:sp>
      <p:graphicFrame>
        <p:nvGraphicFramePr>
          <p:cNvPr id="7" name="Table 9">
            <a:extLst>
              <a:ext uri="{FF2B5EF4-FFF2-40B4-BE49-F238E27FC236}">
                <a16:creationId xmlns="" xmlns:a16="http://schemas.microsoft.com/office/drawing/2014/main" id="{C8A046FB-35DF-4882-BEBE-244839F923D9}"/>
              </a:ext>
            </a:extLst>
          </p:cNvPr>
          <p:cNvGraphicFramePr>
            <a:graphicFrameLocks noGrp="1"/>
          </p:cNvGraphicFramePr>
          <p:nvPr>
            <p:extLst>
              <p:ext uri="{D42A27DB-BD31-4B8C-83A1-F6EECF244321}">
                <p14:modId xmlns:p14="http://schemas.microsoft.com/office/powerpoint/2010/main" val="1328939138"/>
              </p:ext>
            </p:extLst>
          </p:nvPr>
        </p:nvGraphicFramePr>
        <p:xfrm>
          <a:off x="2001520" y="606152"/>
          <a:ext cx="8202159" cy="6187440"/>
        </p:xfrm>
        <a:graphic>
          <a:graphicData uri="http://schemas.openxmlformats.org/drawingml/2006/table">
            <a:tbl>
              <a:tblPr firstRow="1" bandRow="1">
                <a:tableStyleId>{073A0DAA-6AF3-43AB-8588-CEC1D06C72B9}</a:tableStyleId>
              </a:tblPr>
              <a:tblGrid>
                <a:gridCol w="2734053">
                  <a:extLst>
                    <a:ext uri="{9D8B030D-6E8A-4147-A177-3AD203B41FA5}">
                      <a16:colId xmlns="" xmlns:a16="http://schemas.microsoft.com/office/drawing/2014/main" val="1436112846"/>
                    </a:ext>
                  </a:extLst>
                </a:gridCol>
                <a:gridCol w="2870184">
                  <a:extLst>
                    <a:ext uri="{9D8B030D-6E8A-4147-A177-3AD203B41FA5}">
                      <a16:colId xmlns="" xmlns:a16="http://schemas.microsoft.com/office/drawing/2014/main" val="3759117643"/>
                    </a:ext>
                  </a:extLst>
                </a:gridCol>
                <a:gridCol w="2597922">
                  <a:extLst>
                    <a:ext uri="{9D8B030D-6E8A-4147-A177-3AD203B41FA5}">
                      <a16:colId xmlns="" xmlns:a16="http://schemas.microsoft.com/office/drawing/2014/main" val="3812791992"/>
                    </a:ext>
                  </a:extLst>
                </a:gridCol>
              </a:tblGrid>
              <a:tr h="433479">
                <a:tc>
                  <a:txBody>
                    <a:bodyPr/>
                    <a:lstStyle/>
                    <a:p>
                      <a:pPr algn="ctr"/>
                      <a:r>
                        <a:rPr lang="en-IN" sz="2300" dirty="0"/>
                        <a:t>Serial No.</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Contents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Slide No.</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 xmlns:a16="http://schemas.microsoft.com/office/drawing/2014/main" val="1804065175"/>
                  </a:ext>
                </a:extLst>
              </a:tr>
              <a:tr h="423111">
                <a:tc>
                  <a:txBody>
                    <a:bodyPr/>
                    <a:lstStyle/>
                    <a:p>
                      <a:pPr algn="ctr"/>
                      <a:r>
                        <a:rPr lang="en-IN" sz="2300" dirty="0"/>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Abstract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smtClean="0"/>
                        <a:t>5</a:t>
                      </a:r>
                      <a:endParaRPr lang="en-IN" sz="23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 xmlns:a16="http://schemas.microsoft.com/office/drawing/2014/main" val="2641324058"/>
                  </a:ext>
                </a:extLst>
              </a:tr>
              <a:tr h="423111">
                <a:tc>
                  <a:txBody>
                    <a:bodyPr/>
                    <a:lstStyle/>
                    <a:p>
                      <a:pPr algn="ctr"/>
                      <a:r>
                        <a:rPr lang="en-IN" sz="2300" dirty="0"/>
                        <a:t>2.</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Introduction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smtClean="0"/>
                        <a:t>6-8</a:t>
                      </a:r>
                      <a:endParaRPr lang="en-IN" sz="23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 xmlns:a16="http://schemas.microsoft.com/office/drawing/2014/main" val="3495818654"/>
                  </a:ext>
                </a:extLst>
              </a:tr>
              <a:tr h="423111">
                <a:tc>
                  <a:txBody>
                    <a:bodyPr/>
                    <a:lstStyle/>
                    <a:p>
                      <a:pPr algn="ctr"/>
                      <a:r>
                        <a:rPr lang="en-IN" sz="2300" dirty="0"/>
                        <a:t>3.</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marL="0" marR="0" indent="0" algn="ctr" defTabSz="457189" rtl="0" eaLnBrk="1" fontAlgn="auto" latinLnBrk="0" hangingPunct="1">
                        <a:lnSpc>
                          <a:spcPct val="100000"/>
                        </a:lnSpc>
                        <a:spcBef>
                          <a:spcPts val="0"/>
                        </a:spcBef>
                        <a:spcAft>
                          <a:spcPts val="0"/>
                        </a:spcAft>
                        <a:buClrTx/>
                        <a:buSzTx/>
                        <a:buFontTx/>
                        <a:buNone/>
                        <a:tabLst/>
                        <a:defRPr/>
                      </a:pPr>
                      <a:r>
                        <a:rPr lang="en-IN" sz="2300" dirty="0" smtClean="0"/>
                        <a:t>Problem Statement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smtClean="0"/>
                        <a:t>9</a:t>
                      </a:r>
                      <a:endParaRPr lang="en-IN" sz="23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 xmlns:a16="http://schemas.microsoft.com/office/drawing/2014/main" val="1481479501"/>
                  </a:ext>
                </a:extLst>
              </a:tr>
              <a:tr h="423111">
                <a:tc>
                  <a:txBody>
                    <a:bodyPr/>
                    <a:lstStyle/>
                    <a:p>
                      <a:pPr algn="ctr"/>
                      <a:r>
                        <a:rPr lang="en-IN" sz="2300" dirty="0"/>
                        <a:t>4.</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smtClean="0"/>
                        <a:t>Objectives</a:t>
                      </a:r>
                      <a:endParaRPr lang="en-I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smtClean="0"/>
                        <a:t>10</a:t>
                      </a:r>
                      <a:endParaRPr lang="en-IN" sz="23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 xmlns:a16="http://schemas.microsoft.com/office/drawing/2014/main" val="3383571937"/>
                  </a:ext>
                </a:extLst>
              </a:tr>
              <a:tr h="423111">
                <a:tc>
                  <a:txBody>
                    <a:bodyPr/>
                    <a:lstStyle/>
                    <a:p>
                      <a:pPr algn="ctr"/>
                      <a:r>
                        <a:rPr lang="en-IN" sz="2300" dirty="0"/>
                        <a:t>5.</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smtClean="0"/>
                        <a:t>Methodology</a:t>
                      </a:r>
                      <a:endParaRPr lang="en-I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smtClean="0"/>
                        <a:t>11-12</a:t>
                      </a:r>
                      <a:endParaRPr lang="en-IN" sz="23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 xmlns:a16="http://schemas.microsoft.com/office/drawing/2014/main" val="4110011970"/>
                  </a:ext>
                </a:extLst>
              </a:tr>
              <a:tr h="423111">
                <a:tc>
                  <a:txBody>
                    <a:bodyPr/>
                    <a:lstStyle/>
                    <a:p>
                      <a:pPr algn="ctr"/>
                      <a:r>
                        <a:rPr lang="en-IN" sz="2300" dirty="0"/>
                        <a:t>6.</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smtClean="0"/>
                        <a:t>Concept Used</a:t>
                      </a:r>
                      <a:endParaRPr lang="en-I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smtClean="0"/>
                        <a:t>13</a:t>
                      </a:r>
                      <a:endParaRPr lang="en-IN" sz="23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 xmlns:a16="http://schemas.microsoft.com/office/drawing/2014/main" val="2451573187"/>
                  </a:ext>
                </a:extLst>
              </a:tr>
              <a:tr h="423111">
                <a:tc>
                  <a:txBody>
                    <a:bodyPr/>
                    <a:lstStyle/>
                    <a:p>
                      <a:pPr algn="ctr"/>
                      <a:r>
                        <a:rPr lang="en-IN" sz="2300" dirty="0"/>
                        <a:t>7.</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smtClean="0"/>
                        <a:t>Algorithms</a:t>
                      </a:r>
                      <a:endParaRPr lang="en-I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smtClean="0"/>
                        <a:t>14-16</a:t>
                      </a:r>
                      <a:endParaRPr lang="en-IN" sz="23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 xmlns:a16="http://schemas.microsoft.com/office/drawing/2014/main" val="2507372954"/>
                  </a:ext>
                </a:extLst>
              </a:tr>
              <a:tr h="423111">
                <a:tc>
                  <a:txBody>
                    <a:bodyPr/>
                    <a:lstStyle/>
                    <a:p>
                      <a:pPr algn="ctr"/>
                      <a:r>
                        <a:rPr lang="en-IN" sz="2300" dirty="0"/>
                        <a:t>8.</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smtClean="0"/>
                        <a:t>Implementation</a:t>
                      </a:r>
                      <a:endParaRPr lang="en-I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smtClean="0"/>
                        <a:t>17-25</a:t>
                      </a:r>
                      <a:endParaRPr lang="en-IN" sz="23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 xmlns:a16="http://schemas.microsoft.com/office/drawing/2014/main" val="3791144875"/>
                  </a:ext>
                </a:extLst>
              </a:tr>
              <a:tr h="423111">
                <a:tc>
                  <a:txBody>
                    <a:bodyPr/>
                    <a:lstStyle/>
                    <a:p>
                      <a:pPr algn="ctr"/>
                      <a:r>
                        <a:rPr lang="en-IN" sz="2300" dirty="0"/>
                        <a:t>9.</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smtClean="0"/>
                        <a:t>Challenges Faced</a:t>
                      </a:r>
                      <a:endParaRPr lang="en-I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smtClean="0"/>
                        <a:t>26</a:t>
                      </a:r>
                      <a:endParaRPr lang="en-IN" sz="23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 xmlns:a16="http://schemas.microsoft.com/office/drawing/2014/main" val="81635736"/>
                  </a:ext>
                </a:extLst>
              </a:tr>
              <a:tr h="423111">
                <a:tc>
                  <a:txBody>
                    <a:bodyPr/>
                    <a:lstStyle/>
                    <a:p>
                      <a:pPr algn="ctr"/>
                      <a:r>
                        <a:rPr lang="en-IN" sz="2300" dirty="0"/>
                        <a:t>10.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smtClean="0"/>
                        <a:t>Plan</a:t>
                      </a:r>
                      <a:r>
                        <a:rPr lang="en-IN" sz="2300" baseline="0" dirty="0" smtClean="0"/>
                        <a:t> of Work</a:t>
                      </a:r>
                      <a:endParaRPr lang="en-I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smtClean="0"/>
                        <a:t>27</a:t>
                      </a:r>
                      <a:endParaRPr lang="en-IN" sz="23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 xmlns:a16="http://schemas.microsoft.com/office/drawing/2014/main" val="3992196500"/>
                  </a:ext>
                </a:extLst>
              </a:tr>
              <a:tr h="423111">
                <a:tc>
                  <a:txBody>
                    <a:bodyPr/>
                    <a:lstStyle/>
                    <a:p>
                      <a:pPr algn="ctr"/>
                      <a:r>
                        <a:rPr lang="en-IN" sz="2300" dirty="0"/>
                        <a:t>11.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smtClean="0"/>
                        <a:t>System Requirements</a:t>
                      </a:r>
                      <a:endParaRPr lang="en-I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smtClean="0"/>
                        <a:t>28</a:t>
                      </a:r>
                      <a:endParaRPr lang="en-IN" sz="23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 xmlns:a16="http://schemas.microsoft.com/office/drawing/2014/main" val="3635104128"/>
                  </a:ext>
                </a:extLst>
              </a:tr>
              <a:tr h="433479">
                <a:tc>
                  <a:txBody>
                    <a:bodyPr/>
                    <a:lstStyle/>
                    <a:p>
                      <a:pPr algn="ctr"/>
                      <a:r>
                        <a:rPr lang="en-IN" sz="2300" dirty="0" smtClean="0"/>
                        <a:t>12.</a:t>
                      </a:r>
                      <a:endParaRPr lang="en-IN" sz="23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smtClean="0"/>
                        <a:t>Outcome</a:t>
                      </a:r>
                      <a:endParaRPr lang="en-I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smtClean="0"/>
                        <a:t>29</a:t>
                      </a:r>
                      <a:endParaRPr lang="en-IN" sz="23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r>
              <a:tr h="433479">
                <a:tc>
                  <a:txBody>
                    <a:bodyPr/>
                    <a:lstStyle/>
                    <a:p>
                      <a:pPr algn="ctr"/>
                      <a:r>
                        <a:rPr lang="en-IN" sz="2300" dirty="0" smtClean="0"/>
                        <a:t>13.</a:t>
                      </a:r>
                      <a:endParaRPr lang="en-IN" sz="23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cell3D prstMaterial="dkEdge">
                      <a:bevel w="77470" h="12700" prst="softRound"/>
                      <a:lightRig rig="flood" dir="t"/>
                    </a:cell3D>
                  </a:tcPr>
                </a:tc>
                <a:tc>
                  <a:txBody>
                    <a:bodyPr/>
                    <a:lstStyle/>
                    <a:p>
                      <a:pPr algn="ctr"/>
                      <a:r>
                        <a:rPr lang="en-IN" sz="2300" dirty="0" smtClean="0"/>
                        <a:t>References</a:t>
                      </a:r>
                      <a:endParaRPr lang="en-I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cell3D prstMaterial="dkEdge">
                      <a:bevel w="77470" h="12700" prst="softRound"/>
                      <a:lightRig rig="flood" dir="t"/>
                    </a:cell3D>
                  </a:tcPr>
                </a:tc>
                <a:tc>
                  <a:txBody>
                    <a:bodyPr/>
                    <a:lstStyle/>
                    <a:p>
                      <a:pPr algn="ctr"/>
                      <a:r>
                        <a:rPr lang="en-IN" sz="2300" dirty="0" smtClean="0"/>
                        <a:t>30</a:t>
                      </a:r>
                      <a:endParaRPr lang="en-IN" sz="23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cell3D prstMaterial="dkEdge">
                      <a:bevel w="77470" h="12700" prst="softRound"/>
                      <a:lightRig rig="flood" dir="t"/>
                    </a:cell3D>
                  </a:tcPr>
                </a:tc>
              </a:tr>
            </a:tbl>
          </a:graphicData>
        </a:graphic>
      </p:graphicFrame>
    </p:spTree>
    <p:extLst>
      <p:ext uri="{BB962C8B-B14F-4D97-AF65-F5344CB8AC3E}">
        <p14:creationId xmlns:p14="http://schemas.microsoft.com/office/powerpoint/2010/main" val="38905837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2DD60C-B61A-458F-B172-6B2A2FA12F3A}"/>
              </a:ext>
            </a:extLst>
          </p:cNvPr>
          <p:cNvSpPr>
            <a:spLocks noGrp="1"/>
          </p:cNvSpPr>
          <p:nvPr>
            <p:ph type="title"/>
          </p:nvPr>
        </p:nvSpPr>
        <p:spPr>
          <a:xfrm>
            <a:off x="-90585" y="385248"/>
            <a:ext cx="10972800" cy="1143000"/>
          </a:xfrm>
        </p:spPr>
        <p:txBody>
          <a:bodyPr>
            <a:normAutofit/>
          </a:bodyPr>
          <a:lstStyle/>
          <a:p>
            <a:r>
              <a:rPr lang="en-US" sz="6000" b="1" dirty="0">
                <a:latin typeface="Times New Roman" panose="02020603050405020304" pitchFamily="18" charset="0"/>
                <a:cs typeface="Times New Roman" panose="02020603050405020304" pitchFamily="18" charset="0"/>
              </a:rPr>
              <a:t>Abstract</a:t>
            </a:r>
          </a:p>
        </p:txBody>
      </p:sp>
      <p:pic>
        <p:nvPicPr>
          <p:cNvPr id="5" name="Content Placeholder 4">
            <a:extLst>
              <a:ext uri="{FF2B5EF4-FFF2-40B4-BE49-F238E27FC236}">
                <a16:creationId xmlns="" xmlns:a16="http://schemas.microsoft.com/office/drawing/2014/main" id="{6254C8D3-14BF-45DE-9828-A6099444F1EC}"/>
              </a:ext>
            </a:extLst>
          </p:cNvPr>
          <p:cNvPicPr>
            <a:picLocks noGrp="1" noChangeAspect="1"/>
          </p:cNvPicPr>
          <p:nvPr>
            <p:ph idx="1"/>
          </p:nvPr>
        </p:nvPicPr>
        <p:blipFill>
          <a:blip r:embed="rId3"/>
          <a:stretch>
            <a:fillRect/>
          </a:stretch>
        </p:blipFill>
        <p:spPr>
          <a:xfrm>
            <a:off x="7032442" y="177801"/>
            <a:ext cx="2422738" cy="1362790"/>
          </a:xfrm>
          <a:prstGeom prst="ellipse">
            <a:avLst/>
          </a:prstGeom>
          <a:ln>
            <a:noFill/>
          </a:ln>
          <a:effectLst>
            <a:softEdge rad="112500"/>
          </a:effectLst>
        </p:spPr>
      </p:pic>
      <p:sp>
        <p:nvSpPr>
          <p:cNvPr id="8" name="TextBox 7">
            <a:extLst>
              <a:ext uri="{FF2B5EF4-FFF2-40B4-BE49-F238E27FC236}">
                <a16:creationId xmlns="" xmlns:a16="http://schemas.microsoft.com/office/drawing/2014/main" id="{494AD5AF-F571-4ECE-9868-20E81F071926}"/>
              </a:ext>
            </a:extLst>
          </p:cNvPr>
          <p:cNvSpPr txBox="1"/>
          <p:nvPr/>
        </p:nvSpPr>
        <p:spPr>
          <a:xfrm>
            <a:off x="101600" y="1909678"/>
            <a:ext cx="10972800" cy="4201150"/>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Building a text based game of both single player and multiplayer mode in a time limited frame</a:t>
            </a:r>
            <a:r>
              <a:rPr lang="en-IN" sz="20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There will be five exciting categories and each category will contain three rounds. </a:t>
            </a:r>
            <a:endParaRPr lang="en-IN" sz="20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smtClean="0">
                <a:latin typeface="Times New Roman" panose="02020603050405020304" pitchFamily="18" charset="0"/>
                <a:cs typeface="Times New Roman" panose="02020603050405020304" pitchFamily="18" charset="0"/>
              </a:rPr>
              <a:t>Moving to the succeeding round requires the fulfilment of certain criteria's. </a:t>
            </a:r>
          </a:p>
          <a:p>
            <a:pPr marL="342900" indent="-342900" algn="just">
              <a:buFont typeface="Arial" panose="020B0604020202020204" pitchFamily="34" charset="0"/>
              <a:buChar char="•"/>
            </a:pPr>
            <a:endParaRPr lang="en-IN" sz="20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smtClean="0">
                <a:latin typeface="Times New Roman" panose="02020603050405020304" pitchFamily="18" charset="0"/>
                <a:cs typeface="Times New Roman" panose="02020603050405020304" pitchFamily="18" charset="0"/>
              </a:rPr>
              <a:t>A point will be credited on giving the right answer within the limited time frame.</a:t>
            </a:r>
          </a:p>
          <a:p>
            <a:pPr marL="342900" indent="-342900" algn="just">
              <a:buFont typeface="Arial" panose="020B0604020202020204" pitchFamily="34" charset="0"/>
              <a:buChar char="•"/>
            </a:pPr>
            <a:endParaRPr lang="en-IN" sz="20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smtClean="0">
                <a:latin typeface="Times New Roman" panose="02020603050405020304" pitchFamily="18" charset="0"/>
                <a:cs typeface="Times New Roman" panose="02020603050405020304" pitchFamily="18" charset="0"/>
              </a:rPr>
              <a:t>This </a:t>
            </a:r>
            <a:r>
              <a:rPr lang="en-IN" sz="2000" dirty="0">
                <a:latin typeface="Times New Roman" panose="02020603050405020304" pitchFamily="18" charset="0"/>
                <a:cs typeface="Times New Roman" panose="02020603050405020304" pitchFamily="18" charset="0"/>
              </a:rPr>
              <a:t>is basically a fun-loving game which enhances the cognitive skills and allows you to expand your intelligence and problem-solving skills</a:t>
            </a:r>
            <a:r>
              <a:rPr lang="en-IN" sz="20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Highest scorer will be entitled by </a:t>
            </a:r>
            <a:r>
              <a:rPr lang="en-IN" sz="2000" b="1" dirty="0">
                <a:latin typeface="Times New Roman" panose="02020603050405020304" pitchFamily="18" charset="0"/>
                <a:cs typeface="Times New Roman" panose="02020603050405020304" pitchFamily="18" charset="0"/>
              </a:rPr>
              <a:t>“QUIZIHILIC”</a:t>
            </a:r>
            <a:r>
              <a:rPr lang="en-IN" sz="2000" dirty="0">
                <a:latin typeface="Times New Roman" panose="02020603050405020304" pitchFamily="18" charset="0"/>
                <a:cs typeface="Times New Roman" panose="02020603050405020304" pitchFamily="18" charset="0"/>
              </a:rPr>
              <a:t>.</a:t>
            </a:r>
            <a:endParaRPr lang="en-IN" sz="20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sz="27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2419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87423F-66EE-4A69-ABEB-0D8E62C3DCF9}"/>
              </a:ext>
            </a:extLst>
          </p:cNvPr>
          <p:cNvSpPr>
            <a:spLocks noGrp="1"/>
          </p:cNvSpPr>
          <p:nvPr>
            <p:ph type="title"/>
          </p:nvPr>
        </p:nvSpPr>
        <p:spPr>
          <a:xfrm>
            <a:off x="-385817" y="447458"/>
            <a:ext cx="12192000" cy="564910"/>
          </a:xfrm>
        </p:spPr>
        <p:txBody>
          <a:bodyPr>
            <a:noAutofit/>
          </a:bodyPr>
          <a:lstStyle/>
          <a:p>
            <a:r>
              <a:rPr lang="en-US" sz="6000" b="1" dirty="0">
                <a:solidFill>
                  <a:schemeClr val="tx1"/>
                </a:solidFill>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 xmlns:a16="http://schemas.microsoft.com/office/drawing/2014/main" id="{B2706C27-CD53-4E97-91A8-9B3743972281}"/>
              </a:ext>
            </a:extLst>
          </p:cNvPr>
          <p:cNvSpPr txBox="1"/>
          <p:nvPr/>
        </p:nvSpPr>
        <p:spPr>
          <a:xfrm>
            <a:off x="374642" y="1598093"/>
            <a:ext cx="10819874" cy="583236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Quizander is a text-based game designed in C language which can be played in both single player and multiplayer mode</a:t>
            </a:r>
            <a:r>
              <a:rPr lang="en-IN" sz="20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Each category will have three rounds and every round will have different criteria’s to pass the respective round</a:t>
            </a:r>
            <a:r>
              <a:rPr lang="en-IN" sz="20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With each successive round, the number of questions will rise along with the difficulty level. Time duration decreases as moving to next level</a:t>
            </a:r>
            <a:r>
              <a:rPr lang="en-IN" sz="20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There will be two hints provided to the user in each round</a:t>
            </a:r>
            <a:r>
              <a:rPr lang="en-IN" sz="20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 sequence of the questions will be change every time the player starts the game</a:t>
            </a:r>
            <a:r>
              <a:rPr lang="en-IN" sz="20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Scores are stored in files which will help us in order to display the player name who is liable to gain the entitlement of QUIZIHILIC.</a:t>
            </a:r>
          </a:p>
          <a:p>
            <a:pPr marL="342900" indent="-342900" algn="just">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sz="2500" dirty="0">
              <a:latin typeface="Times New Roman" panose="020206030504050203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2914422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 xmlns:a16="http://schemas.microsoft.com/office/drawing/2014/main" id="{9805021E-FC5A-4E5C-8D58-08215BBB4913}"/>
              </a:ext>
            </a:extLst>
          </p:cNvPr>
          <p:cNvSpPr/>
          <p:nvPr/>
        </p:nvSpPr>
        <p:spPr>
          <a:xfrm>
            <a:off x="4775200" y="1224099"/>
            <a:ext cx="2712720" cy="68806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dirty="0"/>
              <a:t>Categories</a:t>
            </a:r>
          </a:p>
        </p:txBody>
      </p:sp>
      <p:cxnSp>
        <p:nvCxnSpPr>
          <p:cNvPr id="34" name="Connector: Elbow 33">
            <a:extLst>
              <a:ext uri="{FF2B5EF4-FFF2-40B4-BE49-F238E27FC236}">
                <a16:creationId xmlns="" xmlns:a16="http://schemas.microsoft.com/office/drawing/2014/main" id="{AC5AABED-D68C-4B08-9819-1588734D0E45}"/>
              </a:ext>
            </a:extLst>
          </p:cNvPr>
          <p:cNvCxnSpPr>
            <a:cxnSpLocks/>
            <a:stCxn id="33" idx="2"/>
          </p:cNvCxnSpPr>
          <p:nvPr/>
        </p:nvCxnSpPr>
        <p:spPr>
          <a:xfrm rot="5400000">
            <a:off x="3984185" y="452734"/>
            <a:ext cx="687950" cy="3606801"/>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 xmlns:a16="http://schemas.microsoft.com/office/drawing/2014/main" id="{2AE24231-6477-46A9-ADBA-F16C4A48B751}"/>
              </a:ext>
            </a:extLst>
          </p:cNvPr>
          <p:cNvCxnSpPr>
            <a:cxnSpLocks/>
            <a:endCxn id="38" idx="0"/>
          </p:cNvCxnSpPr>
          <p:nvPr/>
        </p:nvCxnSpPr>
        <p:spPr>
          <a:xfrm flipH="1">
            <a:off x="2514598" y="2600109"/>
            <a:ext cx="10161" cy="51181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 xmlns:a16="http://schemas.microsoft.com/office/drawing/2014/main" id="{C3E39892-0597-4CA8-ACED-CBDA6EA3B4C0}"/>
              </a:ext>
            </a:extLst>
          </p:cNvPr>
          <p:cNvCxnSpPr>
            <a:cxnSpLocks/>
          </p:cNvCxnSpPr>
          <p:nvPr/>
        </p:nvCxnSpPr>
        <p:spPr>
          <a:xfrm>
            <a:off x="6131560" y="2600109"/>
            <a:ext cx="1920238"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 xmlns:a16="http://schemas.microsoft.com/office/drawing/2014/main" id="{C38FD310-0957-4676-BEA0-5D9CA4F3EB89}"/>
              </a:ext>
            </a:extLst>
          </p:cNvPr>
          <p:cNvCxnSpPr>
            <a:cxnSpLocks/>
          </p:cNvCxnSpPr>
          <p:nvPr/>
        </p:nvCxnSpPr>
        <p:spPr>
          <a:xfrm>
            <a:off x="8051798" y="2600109"/>
            <a:ext cx="0" cy="1234440"/>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 xmlns:a16="http://schemas.microsoft.com/office/drawing/2014/main" id="{243D6A8F-D9E8-4968-B217-B5A3E871B39A}"/>
              </a:ext>
            </a:extLst>
          </p:cNvPr>
          <p:cNvSpPr/>
          <p:nvPr/>
        </p:nvSpPr>
        <p:spPr>
          <a:xfrm>
            <a:off x="1772920" y="3111919"/>
            <a:ext cx="1483356" cy="9347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600" dirty="0"/>
              <a:t>10 second Observer Challenge</a:t>
            </a:r>
          </a:p>
        </p:txBody>
      </p:sp>
      <p:sp>
        <p:nvSpPr>
          <p:cNvPr id="39" name="Rectangle 38">
            <a:extLst>
              <a:ext uri="{FF2B5EF4-FFF2-40B4-BE49-F238E27FC236}">
                <a16:creationId xmlns="" xmlns:a16="http://schemas.microsoft.com/office/drawing/2014/main" id="{0665DF19-E193-4E4E-B8F5-431C392B1F18}"/>
              </a:ext>
            </a:extLst>
          </p:cNvPr>
          <p:cNvSpPr/>
          <p:nvPr/>
        </p:nvSpPr>
        <p:spPr>
          <a:xfrm>
            <a:off x="3662680" y="3111700"/>
            <a:ext cx="1483356" cy="9347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600" dirty="0"/>
              <a:t>Polling Round Fire</a:t>
            </a:r>
          </a:p>
        </p:txBody>
      </p:sp>
      <p:sp>
        <p:nvSpPr>
          <p:cNvPr id="40" name="Rectangle 39">
            <a:extLst>
              <a:ext uri="{FF2B5EF4-FFF2-40B4-BE49-F238E27FC236}">
                <a16:creationId xmlns="" xmlns:a16="http://schemas.microsoft.com/office/drawing/2014/main" id="{871FC5B7-A995-4B1C-A673-E0CE18CD2E4F}"/>
              </a:ext>
            </a:extLst>
          </p:cNvPr>
          <p:cNvSpPr/>
          <p:nvPr/>
        </p:nvSpPr>
        <p:spPr>
          <a:xfrm>
            <a:off x="7239005" y="3111700"/>
            <a:ext cx="1483356" cy="9347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600" dirty="0"/>
              <a:t>Getting the ways out</a:t>
            </a:r>
          </a:p>
        </p:txBody>
      </p:sp>
      <p:sp>
        <p:nvSpPr>
          <p:cNvPr id="41" name="Rectangle 40">
            <a:extLst>
              <a:ext uri="{FF2B5EF4-FFF2-40B4-BE49-F238E27FC236}">
                <a16:creationId xmlns="" xmlns:a16="http://schemas.microsoft.com/office/drawing/2014/main" id="{806B65E6-EF47-4B78-BB0B-8259BC86A4A3}"/>
              </a:ext>
            </a:extLst>
          </p:cNvPr>
          <p:cNvSpPr/>
          <p:nvPr/>
        </p:nvSpPr>
        <p:spPr>
          <a:xfrm>
            <a:off x="5405124" y="3140916"/>
            <a:ext cx="1483356" cy="9347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600" dirty="0"/>
              <a:t>Match the following</a:t>
            </a:r>
          </a:p>
        </p:txBody>
      </p:sp>
      <p:sp>
        <p:nvSpPr>
          <p:cNvPr id="42" name="Rectangle 41">
            <a:extLst>
              <a:ext uri="{FF2B5EF4-FFF2-40B4-BE49-F238E27FC236}">
                <a16:creationId xmlns="" xmlns:a16="http://schemas.microsoft.com/office/drawing/2014/main" id="{4C98E4C3-1018-4A3E-9033-4A40EFE3575C}"/>
              </a:ext>
            </a:extLst>
          </p:cNvPr>
          <p:cNvSpPr/>
          <p:nvPr/>
        </p:nvSpPr>
        <p:spPr>
          <a:xfrm>
            <a:off x="9057641" y="3083554"/>
            <a:ext cx="1483356" cy="9347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600" dirty="0"/>
              <a:t>Ultimate Fusion</a:t>
            </a:r>
          </a:p>
        </p:txBody>
      </p:sp>
      <p:cxnSp>
        <p:nvCxnSpPr>
          <p:cNvPr id="43" name="Straight Connector 42">
            <a:extLst>
              <a:ext uri="{FF2B5EF4-FFF2-40B4-BE49-F238E27FC236}">
                <a16:creationId xmlns="" xmlns:a16="http://schemas.microsoft.com/office/drawing/2014/main" id="{1A52EF8A-FF75-4A5E-8742-E01EA40ADE98}"/>
              </a:ext>
            </a:extLst>
          </p:cNvPr>
          <p:cNvCxnSpPr>
            <a:cxnSpLocks/>
            <a:endCxn id="42" idx="0"/>
          </p:cNvCxnSpPr>
          <p:nvPr/>
        </p:nvCxnSpPr>
        <p:spPr>
          <a:xfrm>
            <a:off x="9799319" y="2600109"/>
            <a:ext cx="0" cy="483445"/>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 xmlns:a16="http://schemas.microsoft.com/office/drawing/2014/main" id="{0B198316-9217-4858-8308-A57FEEA0F064}"/>
              </a:ext>
            </a:extLst>
          </p:cNvPr>
          <p:cNvCxnSpPr>
            <a:cxnSpLocks/>
            <a:endCxn id="41" idx="0"/>
          </p:cNvCxnSpPr>
          <p:nvPr/>
        </p:nvCxnSpPr>
        <p:spPr>
          <a:xfrm>
            <a:off x="6131560" y="2600109"/>
            <a:ext cx="15242" cy="54080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 xmlns:a16="http://schemas.microsoft.com/office/drawing/2014/main" id="{4783FDBF-066E-4D62-911B-A3D61CD7BF3A}"/>
              </a:ext>
            </a:extLst>
          </p:cNvPr>
          <p:cNvCxnSpPr>
            <a:cxnSpLocks/>
            <a:endCxn id="39" idx="0"/>
          </p:cNvCxnSpPr>
          <p:nvPr/>
        </p:nvCxnSpPr>
        <p:spPr>
          <a:xfrm flipH="1">
            <a:off x="4404358" y="2600109"/>
            <a:ext cx="10160" cy="5115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 xmlns:a16="http://schemas.microsoft.com/office/drawing/2014/main" id="{8AE7F919-0F8F-41FE-BC0C-564F26C755DE}"/>
              </a:ext>
            </a:extLst>
          </p:cNvPr>
          <p:cNvCxnSpPr>
            <a:cxnSpLocks/>
            <a:stCxn id="38" idx="2"/>
          </p:cNvCxnSpPr>
          <p:nvPr/>
        </p:nvCxnSpPr>
        <p:spPr>
          <a:xfrm rot="16200000" flipH="1">
            <a:off x="4315459" y="2245778"/>
            <a:ext cx="579120" cy="4180842"/>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 xmlns:a16="http://schemas.microsoft.com/office/drawing/2014/main" id="{09F6250C-0557-4FDE-8C33-6A1945D62FF8}"/>
              </a:ext>
            </a:extLst>
          </p:cNvPr>
          <p:cNvCxnSpPr>
            <a:cxnSpLocks/>
          </p:cNvCxnSpPr>
          <p:nvPr/>
        </p:nvCxnSpPr>
        <p:spPr>
          <a:xfrm rot="5400000">
            <a:off x="7957820" y="2785011"/>
            <a:ext cx="579120" cy="3103879"/>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 xmlns:a16="http://schemas.microsoft.com/office/drawing/2014/main" id="{38F8A153-4F23-4950-AC3D-4CDF79FDDCDF}"/>
              </a:ext>
            </a:extLst>
          </p:cNvPr>
          <p:cNvCxnSpPr>
            <a:cxnSpLocks/>
          </p:cNvCxnSpPr>
          <p:nvPr/>
        </p:nvCxnSpPr>
        <p:spPr>
          <a:xfrm flipH="1">
            <a:off x="6153150" y="4655173"/>
            <a:ext cx="1" cy="29209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 xmlns:a16="http://schemas.microsoft.com/office/drawing/2014/main" id="{296B613E-FBC0-49A4-8D47-90F5115B2838}"/>
              </a:ext>
            </a:extLst>
          </p:cNvPr>
          <p:cNvCxnSpPr>
            <a:cxnSpLocks/>
            <a:stCxn id="39" idx="2"/>
          </p:cNvCxnSpPr>
          <p:nvPr/>
        </p:nvCxnSpPr>
        <p:spPr>
          <a:xfrm>
            <a:off x="4404358" y="4046420"/>
            <a:ext cx="0" cy="579121"/>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 xmlns:a16="http://schemas.microsoft.com/office/drawing/2014/main" id="{1B437D39-3494-457F-BBF4-68B641119E0E}"/>
              </a:ext>
            </a:extLst>
          </p:cNvPr>
          <p:cNvCxnSpPr>
            <a:cxnSpLocks/>
            <a:stCxn id="41" idx="2"/>
          </p:cNvCxnSpPr>
          <p:nvPr/>
        </p:nvCxnSpPr>
        <p:spPr>
          <a:xfrm>
            <a:off x="6146802" y="4075636"/>
            <a:ext cx="8891" cy="642618"/>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 xmlns:a16="http://schemas.microsoft.com/office/drawing/2014/main" id="{47241B36-02F3-4842-8F5F-44A0F8F43E02}"/>
              </a:ext>
            </a:extLst>
          </p:cNvPr>
          <p:cNvCxnSpPr/>
          <p:nvPr/>
        </p:nvCxnSpPr>
        <p:spPr>
          <a:xfrm>
            <a:off x="8036556" y="4075636"/>
            <a:ext cx="0" cy="579121"/>
          </a:xfrm>
          <a:prstGeom prst="line">
            <a:avLst/>
          </a:prstGeom>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 xmlns:a16="http://schemas.microsoft.com/office/drawing/2014/main" id="{2CA1DC36-41A5-4013-AFEA-4273CB0CFE08}"/>
              </a:ext>
            </a:extLst>
          </p:cNvPr>
          <p:cNvSpPr/>
          <p:nvPr/>
        </p:nvSpPr>
        <p:spPr>
          <a:xfrm>
            <a:off x="2700380" y="5280754"/>
            <a:ext cx="1889757" cy="13267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Basic Round</a:t>
            </a:r>
          </a:p>
          <a:p>
            <a:pPr algn="ctr"/>
            <a:r>
              <a:rPr lang="en-IN" dirty="0"/>
              <a:t>Question: 7</a:t>
            </a:r>
          </a:p>
          <a:p>
            <a:pPr algn="ctr"/>
            <a:r>
              <a:rPr lang="en-IN" dirty="0"/>
              <a:t>Time Slot: </a:t>
            </a:r>
            <a:r>
              <a:rPr lang="en-IN" dirty="0" smtClean="0"/>
              <a:t>50sec</a:t>
            </a:r>
            <a:endParaRPr lang="en-IN" dirty="0"/>
          </a:p>
        </p:txBody>
      </p:sp>
      <p:sp>
        <p:nvSpPr>
          <p:cNvPr id="57" name="Rectangle 56">
            <a:extLst>
              <a:ext uri="{FF2B5EF4-FFF2-40B4-BE49-F238E27FC236}">
                <a16:creationId xmlns="" xmlns:a16="http://schemas.microsoft.com/office/drawing/2014/main" id="{879A6009-C4F5-441C-9F17-FFEFFA28201A}"/>
              </a:ext>
            </a:extLst>
          </p:cNvPr>
          <p:cNvSpPr/>
          <p:nvPr/>
        </p:nvSpPr>
        <p:spPr>
          <a:xfrm>
            <a:off x="5146036" y="5295253"/>
            <a:ext cx="2260598" cy="12977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Intermediate Round</a:t>
            </a:r>
          </a:p>
          <a:p>
            <a:pPr algn="ctr"/>
            <a:r>
              <a:rPr lang="en-IN" dirty="0"/>
              <a:t>Questions: 10</a:t>
            </a:r>
          </a:p>
          <a:p>
            <a:pPr algn="ctr"/>
            <a:r>
              <a:rPr lang="en-IN" dirty="0"/>
              <a:t>Time Slot: </a:t>
            </a:r>
            <a:r>
              <a:rPr lang="en-IN" dirty="0" smtClean="0"/>
              <a:t>40 </a:t>
            </a:r>
            <a:r>
              <a:rPr lang="en-IN" dirty="0"/>
              <a:t>sec</a:t>
            </a:r>
          </a:p>
        </p:txBody>
      </p:sp>
      <p:sp>
        <p:nvSpPr>
          <p:cNvPr id="58" name="Rectangle 57">
            <a:extLst>
              <a:ext uri="{FF2B5EF4-FFF2-40B4-BE49-F238E27FC236}">
                <a16:creationId xmlns="" xmlns:a16="http://schemas.microsoft.com/office/drawing/2014/main" id="{EAE12656-6E4C-4BDB-8581-54F8EBE0EB90}"/>
              </a:ext>
            </a:extLst>
          </p:cNvPr>
          <p:cNvSpPr/>
          <p:nvPr/>
        </p:nvSpPr>
        <p:spPr>
          <a:xfrm>
            <a:off x="7833359" y="5285729"/>
            <a:ext cx="1965961" cy="1316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Final Round</a:t>
            </a:r>
          </a:p>
          <a:p>
            <a:pPr algn="ctr"/>
            <a:r>
              <a:rPr lang="en-IN" dirty="0"/>
              <a:t>Question: 12</a:t>
            </a:r>
          </a:p>
          <a:p>
            <a:pPr algn="ctr"/>
            <a:r>
              <a:rPr lang="en-IN" dirty="0"/>
              <a:t>Time Slot: </a:t>
            </a:r>
            <a:r>
              <a:rPr lang="en-IN" dirty="0" smtClean="0"/>
              <a:t>30 </a:t>
            </a:r>
            <a:r>
              <a:rPr lang="en-IN" dirty="0"/>
              <a:t>sec</a:t>
            </a:r>
          </a:p>
        </p:txBody>
      </p:sp>
      <p:cxnSp>
        <p:nvCxnSpPr>
          <p:cNvPr id="60" name="Connector: Elbow 59">
            <a:extLst>
              <a:ext uri="{FF2B5EF4-FFF2-40B4-BE49-F238E27FC236}">
                <a16:creationId xmlns="" xmlns:a16="http://schemas.microsoft.com/office/drawing/2014/main" id="{77A1771D-4C41-4E77-94E4-B40BB1C4FC2F}"/>
              </a:ext>
            </a:extLst>
          </p:cNvPr>
          <p:cNvCxnSpPr>
            <a:cxnSpLocks/>
          </p:cNvCxnSpPr>
          <p:nvPr/>
        </p:nvCxnSpPr>
        <p:spPr>
          <a:xfrm>
            <a:off x="5988682" y="4920602"/>
            <a:ext cx="2937506" cy="406404"/>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62" name="Connector: Elbow 61">
            <a:extLst>
              <a:ext uri="{FF2B5EF4-FFF2-40B4-BE49-F238E27FC236}">
                <a16:creationId xmlns="" xmlns:a16="http://schemas.microsoft.com/office/drawing/2014/main" id="{709EB2C1-1797-4287-BCD9-B95FC73CCD73}"/>
              </a:ext>
            </a:extLst>
          </p:cNvPr>
          <p:cNvCxnSpPr>
            <a:cxnSpLocks/>
          </p:cNvCxnSpPr>
          <p:nvPr/>
        </p:nvCxnSpPr>
        <p:spPr>
          <a:xfrm rot="10800000" flipV="1">
            <a:off x="3674106" y="4915104"/>
            <a:ext cx="2479045" cy="355602"/>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 xmlns:a16="http://schemas.microsoft.com/office/drawing/2014/main" id="{BE5E58A3-66BE-41DB-9D0E-A22E59CA5045}"/>
              </a:ext>
            </a:extLst>
          </p:cNvPr>
          <p:cNvSpPr txBox="1"/>
          <p:nvPr/>
        </p:nvSpPr>
        <p:spPr>
          <a:xfrm>
            <a:off x="2664810" y="60950"/>
            <a:ext cx="8061259"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Categories Distribution</a:t>
            </a:r>
          </a:p>
        </p:txBody>
      </p:sp>
      <p:cxnSp>
        <p:nvCxnSpPr>
          <p:cNvPr id="64" name="Straight Connector 63">
            <a:extLst>
              <a:ext uri="{FF2B5EF4-FFF2-40B4-BE49-F238E27FC236}">
                <a16:creationId xmlns="" xmlns:a16="http://schemas.microsoft.com/office/drawing/2014/main" id="{2973A974-2F71-43E5-B4BC-367C1A68745F}"/>
              </a:ext>
            </a:extLst>
          </p:cNvPr>
          <p:cNvCxnSpPr>
            <a:cxnSpLocks/>
          </p:cNvCxnSpPr>
          <p:nvPr/>
        </p:nvCxnSpPr>
        <p:spPr>
          <a:xfrm flipV="1">
            <a:off x="7980679" y="2600111"/>
            <a:ext cx="1818641"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 xmlns:a16="http://schemas.microsoft.com/office/drawing/2014/main" id="{D0CD45CE-AD19-46A2-89E0-CFC51BBA9D89}"/>
              </a:ext>
            </a:extLst>
          </p:cNvPr>
          <p:cNvCxnSpPr>
            <a:cxnSpLocks/>
          </p:cNvCxnSpPr>
          <p:nvPr/>
        </p:nvCxnSpPr>
        <p:spPr>
          <a:xfrm>
            <a:off x="6158234" y="4891604"/>
            <a:ext cx="5083" cy="374651"/>
          </a:xfrm>
          <a:prstGeom prst="line">
            <a:avLst/>
          </a:prstGeom>
        </p:spPr>
        <p:style>
          <a:lnRef idx="2">
            <a:schemeClr val="accent1"/>
          </a:lnRef>
          <a:fillRef idx="0">
            <a:schemeClr val="accent1"/>
          </a:fillRef>
          <a:effectRef idx="1">
            <a:schemeClr val="accent1"/>
          </a:effectRef>
          <a:fontRef idx="minor">
            <a:schemeClr val="tx1"/>
          </a:fontRef>
        </p:style>
      </p:cxnSp>
      <p:pic>
        <p:nvPicPr>
          <p:cNvPr id="66" name="Picture 65">
            <a:extLst>
              <a:ext uri="{FF2B5EF4-FFF2-40B4-BE49-F238E27FC236}">
                <a16:creationId xmlns="" xmlns:a16="http://schemas.microsoft.com/office/drawing/2014/main" id="{208CA64B-1FC5-4702-BA9F-FD2CD0219395}"/>
              </a:ext>
            </a:extLst>
          </p:cNvPr>
          <p:cNvPicPr>
            <a:picLocks noChangeAspect="1"/>
          </p:cNvPicPr>
          <p:nvPr/>
        </p:nvPicPr>
        <p:blipFill>
          <a:blip r:embed="rId2"/>
          <a:stretch>
            <a:fillRect/>
          </a:stretch>
        </p:blipFill>
        <p:spPr>
          <a:xfrm>
            <a:off x="459107" y="568781"/>
            <a:ext cx="2466975" cy="1847850"/>
          </a:xfrm>
          <a:prstGeom prst="rect">
            <a:avLst/>
          </a:prstGeom>
          <a:ln>
            <a:noFill/>
          </a:ln>
          <a:effectLst>
            <a:softEdge rad="112500"/>
          </a:effectLst>
        </p:spPr>
      </p:pic>
    </p:spTree>
    <p:extLst>
      <p:ext uri="{BB962C8B-B14F-4D97-AF65-F5344CB8AC3E}">
        <p14:creationId xmlns:p14="http://schemas.microsoft.com/office/powerpoint/2010/main" val="92942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down)">
                                      <p:cBhvr>
                                        <p:cTn id="7" dur="500"/>
                                        <p:tgtEl>
                                          <p:spTgt spid="63"/>
                                        </p:tgtEl>
                                      </p:cBhvr>
                                    </p:animEffect>
                                  </p:childTnLst>
                                </p:cTn>
                              </p:par>
                              <p:par>
                                <p:cTn id="8" presetID="22" presetClass="entr" presetSubtype="4"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p:cTn id="21" dur="500" fill="hold"/>
                                        <p:tgtEl>
                                          <p:spTgt spid="34"/>
                                        </p:tgtEl>
                                        <p:attrNameLst>
                                          <p:attrName>ppt_w</p:attrName>
                                        </p:attrNameLst>
                                      </p:cBhvr>
                                      <p:tavLst>
                                        <p:tav tm="0">
                                          <p:val>
                                            <p:fltVal val="0"/>
                                          </p:val>
                                        </p:tav>
                                        <p:tav tm="100000">
                                          <p:val>
                                            <p:strVal val="#ppt_w"/>
                                          </p:val>
                                        </p:tav>
                                      </p:tavLst>
                                    </p:anim>
                                    <p:anim calcmode="lin" valueType="num">
                                      <p:cBhvr>
                                        <p:cTn id="22" dur="500" fill="hold"/>
                                        <p:tgtEl>
                                          <p:spTgt spid="34"/>
                                        </p:tgtEl>
                                        <p:attrNameLst>
                                          <p:attrName>ppt_h</p:attrName>
                                        </p:attrNameLst>
                                      </p:cBhvr>
                                      <p:tavLst>
                                        <p:tav tm="0">
                                          <p:val>
                                            <p:fltVal val="0"/>
                                          </p:val>
                                        </p:tav>
                                        <p:tav tm="100000">
                                          <p:val>
                                            <p:strVal val="#ppt_h"/>
                                          </p:val>
                                        </p:tav>
                                      </p:tavLst>
                                    </p:anim>
                                    <p:animEffect transition="in" filter="fade">
                                      <p:cBhvr>
                                        <p:cTn id="23" dur="500"/>
                                        <p:tgtEl>
                                          <p:spTgt spid="34"/>
                                        </p:tgtEl>
                                      </p:cBhvr>
                                    </p:animEffect>
                                  </p:childTnLst>
                                </p:cTn>
                              </p:par>
                              <p:par>
                                <p:cTn id="24" presetID="53" presetClass="entr" presetSubtype="16"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 calcmode="lin" valueType="num">
                                      <p:cBhvr>
                                        <p:cTn id="26" dur="500" fill="hold"/>
                                        <p:tgtEl>
                                          <p:spTgt spid="35"/>
                                        </p:tgtEl>
                                        <p:attrNameLst>
                                          <p:attrName>ppt_w</p:attrName>
                                        </p:attrNameLst>
                                      </p:cBhvr>
                                      <p:tavLst>
                                        <p:tav tm="0">
                                          <p:val>
                                            <p:fltVal val="0"/>
                                          </p:val>
                                        </p:tav>
                                        <p:tav tm="100000">
                                          <p:val>
                                            <p:strVal val="#ppt_w"/>
                                          </p:val>
                                        </p:tav>
                                      </p:tavLst>
                                    </p:anim>
                                    <p:anim calcmode="lin" valueType="num">
                                      <p:cBhvr>
                                        <p:cTn id="27" dur="500" fill="hold"/>
                                        <p:tgtEl>
                                          <p:spTgt spid="35"/>
                                        </p:tgtEl>
                                        <p:attrNameLst>
                                          <p:attrName>ppt_h</p:attrName>
                                        </p:attrNameLst>
                                      </p:cBhvr>
                                      <p:tavLst>
                                        <p:tav tm="0">
                                          <p:val>
                                            <p:fltVal val="0"/>
                                          </p:val>
                                        </p:tav>
                                        <p:tav tm="100000">
                                          <p:val>
                                            <p:strVal val="#ppt_h"/>
                                          </p:val>
                                        </p:tav>
                                      </p:tavLst>
                                    </p:anim>
                                    <p:animEffect transition="in" filter="fade">
                                      <p:cBhvr>
                                        <p:cTn id="28" dur="500"/>
                                        <p:tgtEl>
                                          <p:spTgt spid="3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p:cTn id="31" dur="500" fill="hold"/>
                                        <p:tgtEl>
                                          <p:spTgt spid="38"/>
                                        </p:tgtEl>
                                        <p:attrNameLst>
                                          <p:attrName>ppt_w</p:attrName>
                                        </p:attrNameLst>
                                      </p:cBhvr>
                                      <p:tavLst>
                                        <p:tav tm="0">
                                          <p:val>
                                            <p:fltVal val="0"/>
                                          </p:val>
                                        </p:tav>
                                        <p:tav tm="100000">
                                          <p:val>
                                            <p:strVal val="#ppt_w"/>
                                          </p:val>
                                        </p:tav>
                                      </p:tavLst>
                                    </p:anim>
                                    <p:anim calcmode="lin" valueType="num">
                                      <p:cBhvr>
                                        <p:cTn id="32" dur="500" fill="hold"/>
                                        <p:tgtEl>
                                          <p:spTgt spid="38"/>
                                        </p:tgtEl>
                                        <p:attrNameLst>
                                          <p:attrName>ppt_h</p:attrName>
                                        </p:attrNameLst>
                                      </p:cBhvr>
                                      <p:tavLst>
                                        <p:tav tm="0">
                                          <p:val>
                                            <p:fltVal val="0"/>
                                          </p:val>
                                        </p:tav>
                                        <p:tav tm="100000">
                                          <p:val>
                                            <p:strVal val="#ppt_h"/>
                                          </p:val>
                                        </p:tav>
                                      </p:tavLst>
                                    </p:anim>
                                    <p:animEffect transition="in" filter="fade">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45"/>
                                        </p:tgtEl>
                                        <p:attrNameLst>
                                          <p:attrName>style.visibility</p:attrName>
                                        </p:attrNameLst>
                                      </p:cBhvr>
                                      <p:to>
                                        <p:strVal val="visible"/>
                                      </p:to>
                                    </p:set>
                                    <p:anim calcmode="lin" valueType="num">
                                      <p:cBhvr>
                                        <p:cTn id="38" dur="500" fill="hold"/>
                                        <p:tgtEl>
                                          <p:spTgt spid="45"/>
                                        </p:tgtEl>
                                        <p:attrNameLst>
                                          <p:attrName>ppt_w</p:attrName>
                                        </p:attrNameLst>
                                      </p:cBhvr>
                                      <p:tavLst>
                                        <p:tav tm="0">
                                          <p:val>
                                            <p:fltVal val="0"/>
                                          </p:val>
                                        </p:tav>
                                        <p:tav tm="100000">
                                          <p:val>
                                            <p:strVal val="#ppt_w"/>
                                          </p:val>
                                        </p:tav>
                                      </p:tavLst>
                                    </p:anim>
                                    <p:anim calcmode="lin" valueType="num">
                                      <p:cBhvr>
                                        <p:cTn id="39" dur="500" fill="hold"/>
                                        <p:tgtEl>
                                          <p:spTgt spid="45"/>
                                        </p:tgtEl>
                                        <p:attrNameLst>
                                          <p:attrName>ppt_h</p:attrName>
                                        </p:attrNameLst>
                                      </p:cBhvr>
                                      <p:tavLst>
                                        <p:tav tm="0">
                                          <p:val>
                                            <p:fltVal val="0"/>
                                          </p:val>
                                        </p:tav>
                                        <p:tav tm="100000">
                                          <p:val>
                                            <p:strVal val="#ppt_h"/>
                                          </p:val>
                                        </p:tav>
                                      </p:tavLst>
                                    </p:anim>
                                    <p:animEffect transition="in" filter="fade">
                                      <p:cBhvr>
                                        <p:cTn id="40" dur="500"/>
                                        <p:tgtEl>
                                          <p:spTgt spid="45"/>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500" fill="hold"/>
                                        <p:tgtEl>
                                          <p:spTgt spid="39"/>
                                        </p:tgtEl>
                                        <p:attrNameLst>
                                          <p:attrName>ppt_w</p:attrName>
                                        </p:attrNameLst>
                                      </p:cBhvr>
                                      <p:tavLst>
                                        <p:tav tm="0">
                                          <p:val>
                                            <p:fltVal val="0"/>
                                          </p:val>
                                        </p:tav>
                                        <p:tav tm="100000">
                                          <p:val>
                                            <p:strVal val="#ppt_w"/>
                                          </p:val>
                                        </p:tav>
                                      </p:tavLst>
                                    </p:anim>
                                    <p:anim calcmode="lin" valueType="num">
                                      <p:cBhvr>
                                        <p:cTn id="44" dur="500" fill="hold"/>
                                        <p:tgtEl>
                                          <p:spTgt spid="39"/>
                                        </p:tgtEl>
                                        <p:attrNameLst>
                                          <p:attrName>ppt_h</p:attrName>
                                        </p:attrNameLst>
                                      </p:cBhvr>
                                      <p:tavLst>
                                        <p:tav tm="0">
                                          <p:val>
                                            <p:fltVal val="0"/>
                                          </p:val>
                                        </p:tav>
                                        <p:tav tm="100000">
                                          <p:val>
                                            <p:strVal val="#ppt_h"/>
                                          </p:val>
                                        </p:tav>
                                      </p:tavLst>
                                    </p:anim>
                                    <p:animEffect transition="in" filter="fade">
                                      <p:cBhvr>
                                        <p:cTn id="45" dur="500"/>
                                        <p:tgtEl>
                                          <p:spTgt spid="39"/>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44"/>
                                        </p:tgtEl>
                                        <p:attrNameLst>
                                          <p:attrName>style.visibility</p:attrName>
                                        </p:attrNameLst>
                                      </p:cBhvr>
                                      <p:to>
                                        <p:strVal val="visible"/>
                                      </p:to>
                                    </p:set>
                                    <p:anim calcmode="lin" valueType="num">
                                      <p:cBhvr>
                                        <p:cTn id="50" dur="500" fill="hold"/>
                                        <p:tgtEl>
                                          <p:spTgt spid="44"/>
                                        </p:tgtEl>
                                        <p:attrNameLst>
                                          <p:attrName>ppt_w</p:attrName>
                                        </p:attrNameLst>
                                      </p:cBhvr>
                                      <p:tavLst>
                                        <p:tav tm="0">
                                          <p:val>
                                            <p:fltVal val="0"/>
                                          </p:val>
                                        </p:tav>
                                        <p:tav tm="100000">
                                          <p:val>
                                            <p:strVal val="#ppt_w"/>
                                          </p:val>
                                        </p:tav>
                                      </p:tavLst>
                                    </p:anim>
                                    <p:anim calcmode="lin" valueType="num">
                                      <p:cBhvr>
                                        <p:cTn id="51" dur="500" fill="hold"/>
                                        <p:tgtEl>
                                          <p:spTgt spid="44"/>
                                        </p:tgtEl>
                                        <p:attrNameLst>
                                          <p:attrName>ppt_h</p:attrName>
                                        </p:attrNameLst>
                                      </p:cBhvr>
                                      <p:tavLst>
                                        <p:tav tm="0">
                                          <p:val>
                                            <p:fltVal val="0"/>
                                          </p:val>
                                        </p:tav>
                                        <p:tav tm="100000">
                                          <p:val>
                                            <p:strVal val="#ppt_h"/>
                                          </p:val>
                                        </p:tav>
                                      </p:tavLst>
                                    </p:anim>
                                    <p:animEffect transition="in" filter="fade">
                                      <p:cBhvr>
                                        <p:cTn id="52" dur="500"/>
                                        <p:tgtEl>
                                          <p:spTgt spid="44"/>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p:cTn id="55" dur="500" fill="hold"/>
                                        <p:tgtEl>
                                          <p:spTgt spid="41"/>
                                        </p:tgtEl>
                                        <p:attrNameLst>
                                          <p:attrName>ppt_w</p:attrName>
                                        </p:attrNameLst>
                                      </p:cBhvr>
                                      <p:tavLst>
                                        <p:tav tm="0">
                                          <p:val>
                                            <p:fltVal val="0"/>
                                          </p:val>
                                        </p:tav>
                                        <p:tav tm="100000">
                                          <p:val>
                                            <p:strVal val="#ppt_w"/>
                                          </p:val>
                                        </p:tav>
                                      </p:tavLst>
                                    </p:anim>
                                    <p:anim calcmode="lin" valueType="num">
                                      <p:cBhvr>
                                        <p:cTn id="56" dur="500" fill="hold"/>
                                        <p:tgtEl>
                                          <p:spTgt spid="41"/>
                                        </p:tgtEl>
                                        <p:attrNameLst>
                                          <p:attrName>ppt_h</p:attrName>
                                        </p:attrNameLst>
                                      </p:cBhvr>
                                      <p:tavLst>
                                        <p:tav tm="0">
                                          <p:val>
                                            <p:fltVal val="0"/>
                                          </p:val>
                                        </p:tav>
                                        <p:tav tm="100000">
                                          <p:val>
                                            <p:strVal val="#ppt_h"/>
                                          </p:val>
                                        </p:tav>
                                      </p:tavLst>
                                    </p:anim>
                                    <p:animEffect transition="in" filter="fade">
                                      <p:cBhvr>
                                        <p:cTn id="57" dur="500"/>
                                        <p:tgtEl>
                                          <p:spTgt spid="41"/>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cBhvr>
                                        <p:cTn id="62" dur="500" fill="hold"/>
                                        <p:tgtEl>
                                          <p:spTgt spid="36"/>
                                        </p:tgtEl>
                                        <p:attrNameLst>
                                          <p:attrName>ppt_w</p:attrName>
                                        </p:attrNameLst>
                                      </p:cBhvr>
                                      <p:tavLst>
                                        <p:tav tm="0">
                                          <p:val>
                                            <p:fltVal val="0"/>
                                          </p:val>
                                        </p:tav>
                                        <p:tav tm="100000">
                                          <p:val>
                                            <p:strVal val="#ppt_w"/>
                                          </p:val>
                                        </p:tav>
                                      </p:tavLst>
                                    </p:anim>
                                    <p:anim calcmode="lin" valueType="num">
                                      <p:cBhvr>
                                        <p:cTn id="63" dur="500" fill="hold"/>
                                        <p:tgtEl>
                                          <p:spTgt spid="36"/>
                                        </p:tgtEl>
                                        <p:attrNameLst>
                                          <p:attrName>ppt_h</p:attrName>
                                        </p:attrNameLst>
                                      </p:cBhvr>
                                      <p:tavLst>
                                        <p:tav tm="0">
                                          <p:val>
                                            <p:fltVal val="0"/>
                                          </p:val>
                                        </p:tav>
                                        <p:tav tm="100000">
                                          <p:val>
                                            <p:strVal val="#ppt_h"/>
                                          </p:val>
                                        </p:tav>
                                      </p:tavLst>
                                    </p:anim>
                                    <p:animEffect transition="in" filter="fade">
                                      <p:cBhvr>
                                        <p:cTn id="64" dur="500"/>
                                        <p:tgtEl>
                                          <p:spTgt spid="36"/>
                                        </p:tgtEl>
                                      </p:cBhvr>
                                    </p:animEffect>
                                  </p:childTnLst>
                                </p:cTn>
                              </p:par>
                              <p:par>
                                <p:cTn id="65" presetID="53" presetClass="entr" presetSubtype="16"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p:cTn id="67" dur="500" fill="hold"/>
                                        <p:tgtEl>
                                          <p:spTgt spid="37"/>
                                        </p:tgtEl>
                                        <p:attrNameLst>
                                          <p:attrName>ppt_w</p:attrName>
                                        </p:attrNameLst>
                                      </p:cBhvr>
                                      <p:tavLst>
                                        <p:tav tm="0">
                                          <p:val>
                                            <p:fltVal val="0"/>
                                          </p:val>
                                        </p:tav>
                                        <p:tav tm="100000">
                                          <p:val>
                                            <p:strVal val="#ppt_w"/>
                                          </p:val>
                                        </p:tav>
                                      </p:tavLst>
                                    </p:anim>
                                    <p:anim calcmode="lin" valueType="num">
                                      <p:cBhvr>
                                        <p:cTn id="68" dur="500" fill="hold"/>
                                        <p:tgtEl>
                                          <p:spTgt spid="37"/>
                                        </p:tgtEl>
                                        <p:attrNameLst>
                                          <p:attrName>ppt_h</p:attrName>
                                        </p:attrNameLst>
                                      </p:cBhvr>
                                      <p:tavLst>
                                        <p:tav tm="0">
                                          <p:val>
                                            <p:fltVal val="0"/>
                                          </p:val>
                                        </p:tav>
                                        <p:tav tm="100000">
                                          <p:val>
                                            <p:strVal val="#ppt_h"/>
                                          </p:val>
                                        </p:tav>
                                      </p:tavLst>
                                    </p:anim>
                                    <p:animEffect transition="in" filter="fade">
                                      <p:cBhvr>
                                        <p:cTn id="69" dur="500"/>
                                        <p:tgtEl>
                                          <p:spTgt spid="37"/>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0"/>
                                        </p:tgtEl>
                                        <p:attrNameLst>
                                          <p:attrName>style.visibility</p:attrName>
                                        </p:attrNameLst>
                                      </p:cBhvr>
                                      <p:to>
                                        <p:strVal val="visible"/>
                                      </p:to>
                                    </p:set>
                                    <p:anim calcmode="lin" valueType="num">
                                      <p:cBhvr>
                                        <p:cTn id="72" dur="500" fill="hold"/>
                                        <p:tgtEl>
                                          <p:spTgt spid="40"/>
                                        </p:tgtEl>
                                        <p:attrNameLst>
                                          <p:attrName>ppt_w</p:attrName>
                                        </p:attrNameLst>
                                      </p:cBhvr>
                                      <p:tavLst>
                                        <p:tav tm="0">
                                          <p:val>
                                            <p:fltVal val="0"/>
                                          </p:val>
                                        </p:tav>
                                        <p:tav tm="100000">
                                          <p:val>
                                            <p:strVal val="#ppt_w"/>
                                          </p:val>
                                        </p:tav>
                                      </p:tavLst>
                                    </p:anim>
                                    <p:anim calcmode="lin" valueType="num">
                                      <p:cBhvr>
                                        <p:cTn id="73" dur="500" fill="hold"/>
                                        <p:tgtEl>
                                          <p:spTgt spid="40"/>
                                        </p:tgtEl>
                                        <p:attrNameLst>
                                          <p:attrName>ppt_h</p:attrName>
                                        </p:attrNameLst>
                                      </p:cBhvr>
                                      <p:tavLst>
                                        <p:tav tm="0">
                                          <p:val>
                                            <p:fltVal val="0"/>
                                          </p:val>
                                        </p:tav>
                                        <p:tav tm="100000">
                                          <p:val>
                                            <p:strVal val="#ppt_h"/>
                                          </p:val>
                                        </p:tav>
                                      </p:tavLst>
                                    </p:anim>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 calcmode="lin" valueType="num">
                                      <p:cBhvr>
                                        <p:cTn id="79" dur="500" fill="hold"/>
                                        <p:tgtEl>
                                          <p:spTgt spid="64"/>
                                        </p:tgtEl>
                                        <p:attrNameLst>
                                          <p:attrName>ppt_w</p:attrName>
                                        </p:attrNameLst>
                                      </p:cBhvr>
                                      <p:tavLst>
                                        <p:tav tm="0">
                                          <p:val>
                                            <p:fltVal val="0"/>
                                          </p:val>
                                        </p:tav>
                                        <p:tav tm="100000">
                                          <p:val>
                                            <p:strVal val="#ppt_w"/>
                                          </p:val>
                                        </p:tav>
                                      </p:tavLst>
                                    </p:anim>
                                    <p:anim calcmode="lin" valueType="num">
                                      <p:cBhvr>
                                        <p:cTn id="80" dur="500" fill="hold"/>
                                        <p:tgtEl>
                                          <p:spTgt spid="64"/>
                                        </p:tgtEl>
                                        <p:attrNameLst>
                                          <p:attrName>ppt_h</p:attrName>
                                        </p:attrNameLst>
                                      </p:cBhvr>
                                      <p:tavLst>
                                        <p:tav tm="0">
                                          <p:val>
                                            <p:fltVal val="0"/>
                                          </p:val>
                                        </p:tav>
                                        <p:tav tm="100000">
                                          <p:val>
                                            <p:strVal val="#ppt_h"/>
                                          </p:val>
                                        </p:tav>
                                      </p:tavLst>
                                    </p:anim>
                                    <p:animEffect transition="in" filter="fade">
                                      <p:cBhvr>
                                        <p:cTn id="81" dur="500"/>
                                        <p:tgtEl>
                                          <p:spTgt spid="64"/>
                                        </p:tgtEl>
                                      </p:cBhvr>
                                    </p:animEffect>
                                  </p:childTnLst>
                                </p:cTn>
                              </p:par>
                              <p:par>
                                <p:cTn id="82" presetID="53" presetClass="entr" presetSubtype="16" fill="hold" nodeType="withEffect">
                                  <p:stCondLst>
                                    <p:cond delay="0"/>
                                  </p:stCondLst>
                                  <p:childTnLst>
                                    <p:set>
                                      <p:cBhvr>
                                        <p:cTn id="83" dur="1" fill="hold">
                                          <p:stCondLst>
                                            <p:cond delay="0"/>
                                          </p:stCondLst>
                                        </p:cTn>
                                        <p:tgtEl>
                                          <p:spTgt spid="43"/>
                                        </p:tgtEl>
                                        <p:attrNameLst>
                                          <p:attrName>style.visibility</p:attrName>
                                        </p:attrNameLst>
                                      </p:cBhvr>
                                      <p:to>
                                        <p:strVal val="visible"/>
                                      </p:to>
                                    </p:set>
                                    <p:anim calcmode="lin" valueType="num">
                                      <p:cBhvr>
                                        <p:cTn id="84" dur="500" fill="hold"/>
                                        <p:tgtEl>
                                          <p:spTgt spid="43"/>
                                        </p:tgtEl>
                                        <p:attrNameLst>
                                          <p:attrName>ppt_w</p:attrName>
                                        </p:attrNameLst>
                                      </p:cBhvr>
                                      <p:tavLst>
                                        <p:tav tm="0">
                                          <p:val>
                                            <p:fltVal val="0"/>
                                          </p:val>
                                        </p:tav>
                                        <p:tav tm="100000">
                                          <p:val>
                                            <p:strVal val="#ppt_w"/>
                                          </p:val>
                                        </p:tav>
                                      </p:tavLst>
                                    </p:anim>
                                    <p:anim calcmode="lin" valueType="num">
                                      <p:cBhvr>
                                        <p:cTn id="85" dur="500" fill="hold"/>
                                        <p:tgtEl>
                                          <p:spTgt spid="43"/>
                                        </p:tgtEl>
                                        <p:attrNameLst>
                                          <p:attrName>ppt_h</p:attrName>
                                        </p:attrNameLst>
                                      </p:cBhvr>
                                      <p:tavLst>
                                        <p:tav tm="0">
                                          <p:val>
                                            <p:fltVal val="0"/>
                                          </p:val>
                                        </p:tav>
                                        <p:tav tm="100000">
                                          <p:val>
                                            <p:strVal val="#ppt_h"/>
                                          </p:val>
                                        </p:tav>
                                      </p:tavLst>
                                    </p:anim>
                                    <p:animEffect transition="in" filter="fade">
                                      <p:cBhvr>
                                        <p:cTn id="86" dur="500"/>
                                        <p:tgtEl>
                                          <p:spTgt spid="43"/>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anim calcmode="lin" valueType="num">
                                      <p:cBhvr>
                                        <p:cTn id="89" dur="500" fill="hold"/>
                                        <p:tgtEl>
                                          <p:spTgt spid="42"/>
                                        </p:tgtEl>
                                        <p:attrNameLst>
                                          <p:attrName>ppt_w</p:attrName>
                                        </p:attrNameLst>
                                      </p:cBhvr>
                                      <p:tavLst>
                                        <p:tav tm="0">
                                          <p:val>
                                            <p:fltVal val="0"/>
                                          </p:val>
                                        </p:tav>
                                        <p:tav tm="100000">
                                          <p:val>
                                            <p:strVal val="#ppt_w"/>
                                          </p:val>
                                        </p:tav>
                                      </p:tavLst>
                                    </p:anim>
                                    <p:anim calcmode="lin" valueType="num">
                                      <p:cBhvr>
                                        <p:cTn id="90" dur="500" fill="hold"/>
                                        <p:tgtEl>
                                          <p:spTgt spid="42"/>
                                        </p:tgtEl>
                                        <p:attrNameLst>
                                          <p:attrName>ppt_h</p:attrName>
                                        </p:attrNameLst>
                                      </p:cBhvr>
                                      <p:tavLst>
                                        <p:tav tm="0">
                                          <p:val>
                                            <p:fltVal val="0"/>
                                          </p:val>
                                        </p:tav>
                                        <p:tav tm="100000">
                                          <p:val>
                                            <p:strVal val="#ppt_h"/>
                                          </p:val>
                                        </p:tav>
                                      </p:tavLst>
                                    </p:anim>
                                    <p:animEffect transition="in" filter="fade">
                                      <p:cBhvr>
                                        <p:cTn id="91" dur="500"/>
                                        <p:tgtEl>
                                          <p:spTgt spid="4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wipe(down)">
                                      <p:cBhvr>
                                        <p:cTn id="96" dur="500"/>
                                        <p:tgtEl>
                                          <p:spTgt spid="47"/>
                                        </p:tgtEl>
                                      </p:cBhvr>
                                    </p:animEffect>
                                  </p:childTnLst>
                                </p:cTn>
                              </p:par>
                              <p:par>
                                <p:cTn id="97" presetID="22" presetClass="entr" presetSubtype="4" fill="hold" nodeType="with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wipe(down)">
                                      <p:cBhvr>
                                        <p:cTn id="99" dur="500"/>
                                        <p:tgtEl>
                                          <p:spTgt spid="52"/>
                                        </p:tgtEl>
                                      </p:cBhvr>
                                    </p:animEffect>
                                  </p:childTnLst>
                                </p:cTn>
                              </p:par>
                              <p:par>
                                <p:cTn id="100" presetID="22" presetClass="entr" presetSubtype="4" fill="hold" nodeType="with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wipe(down)">
                                      <p:cBhvr>
                                        <p:cTn id="102" dur="500"/>
                                        <p:tgtEl>
                                          <p:spTgt spid="53"/>
                                        </p:tgtEl>
                                      </p:cBhvr>
                                    </p:animEffect>
                                  </p:childTnLst>
                                </p:cTn>
                              </p:par>
                              <p:par>
                                <p:cTn id="103" presetID="22" presetClass="entr" presetSubtype="4" fill="hold" nodeType="with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wipe(down)">
                                      <p:cBhvr>
                                        <p:cTn id="105" dur="500"/>
                                        <p:tgtEl>
                                          <p:spTgt spid="54"/>
                                        </p:tgtEl>
                                      </p:cBhvr>
                                    </p:animEffect>
                                  </p:childTnLst>
                                </p:cTn>
                              </p:par>
                              <p:par>
                                <p:cTn id="106" presetID="22" presetClass="entr" presetSubtype="4" fill="hold" nodeType="with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wipe(down)">
                                      <p:cBhvr>
                                        <p:cTn id="108" dur="500"/>
                                        <p:tgtEl>
                                          <p:spTgt spid="49"/>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nodeType="clickEffect">
                                  <p:stCondLst>
                                    <p:cond delay="0"/>
                                  </p:stCondLst>
                                  <p:childTnLst>
                                    <p:set>
                                      <p:cBhvr>
                                        <p:cTn id="112" dur="1" fill="hold">
                                          <p:stCondLst>
                                            <p:cond delay="0"/>
                                          </p:stCondLst>
                                        </p:cTn>
                                        <p:tgtEl>
                                          <p:spTgt spid="51"/>
                                        </p:tgtEl>
                                        <p:attrNameLst>
                                          <p:attrName>style.visibility</p:attrName>
                                        </p:attrNameLst>
                                      </p:cBhvr>
                                      <p:to>
                                        <p:strVal val="visible"/>
                                      </p:to>
                                    </p:set>
                                    <p:animEffect transition="in" filter="wipe(down)">
                                      <p:cBhvr>
                                        <p:cTn id="113" dur="500"/>
                                        <p:tgtEl>
                                          <p:spTgt spid="51"/>
                                        </p:tgtEl>
                                      </p:cBhvr>
                                    </p:animEffect>
                                  </p:childTnLst>
                                </p:cTn>
                              </p:par>
                            </p:childTnLst>
                          </p:cTn>
                        </p:par>
                      </p:childTnLst>
                    </p:cTn>
                  </p:par>
                  <p:par>
                    <p:cTn id="114" fill="hold">
                      <p:stCondLst>
                        <p:cond delay="indefinite"/>
                      </p:stCondLst>
                      <p:childTnLst>
                        <p:par>
                          <p:cTn id="115" fill="hold">
                            <p:stCondLst>
                              <p:cond delay="0"/>
                            </p:stCondLst>
                            <p:childTnLst>
                              <p:par>
                                <p:cTn id="116" presetID="53" presetClass="entr" presetSubtype="16" fill="hold" nodeType="clickEffect">
                                  <p:stCondLst>
                                    <p:cond delay="0"/>
                                  </p:stCondLst>
                                  <p:childTnLst>
                                    <p:set>
                                      <p:cBhvr>
                                        <p:cTn id="117" dur="1" fill="hold">
                                          <p:stCondLst>
                                            <p:cond delay="0"/>
                                          </p:stCondLst>
                                        </p:cTn>
                                        <p:tgtEl>
                                          <p:spTgt spid="62"/>
                                        </p:tgtEl>
                                        <p:attrNameLst>
                                          <p:attrName>style.visibility</p:attrName>
                                        </p:attrNameLst>
                                      </p:cBhvr>
                                      <p:to>
                                        <p:strVal val="visible"/>
                                      </p:to>
                                    </p:set>
                                    <p:anim calcmode="lin" valueType="num">
                                      <p:cBhvr>
                                        <p:cTn id="118" dur="500" fill="hold"/>
                                        <p:tgtEl>
                                          <p:spTgt spid="62"/>
                                        </p:tgtEl>
                                        <p:attrNameLst>
                                          <p:attrName>ppt_w</p:attrName>
                                        </p:attrNameLst>
                                      </p:cBhvr>
                                      <p:tavLst>
                                        <p:tav tm="0">
                                          <p:val>
                                            <p:fltVal val="0"/>
                                          </p:val>
                                        </p:tav>
                                        <p:tav tm="100000">
                                          <p:val>
                                            <p:strVal val="#ppt_w"/>
                                          </p:val>
                                        </p:tav>
                                      </p:tavLst>
                                    </p:anim>
                                    <p:anim calcmode="lin" valueType="num">
                                      <p:cBhvr>
                                        <p:cTn id="119" dur="500" fill="hold"/>
                                        <p:tgtEl>
                                          <p:spTgt spid="62"/>
                                        </p:tgtEl>
                                        <p:attrNameLst>
                                          <p:attrName>ppt_h</p:attrName>
                                        </p:attrNameLst>
                                      </p:cBhvr>
                                      <p:tavLst>
                                        <p:tav tm="0">
                                          <p:val>
                                            <p:fltVal val="0"/>
                                          </p:val>
                                        </p:tav>
                                        <p:tav tm="100000">
                                          <p:val>
                                            <p:strVal val="#ppt_h"/>
                                          </p:val>
                                        </p:tav>
                                      </p:tavLst>
                                    </p:anim>
                                    <p:animEffect transition="in" filter="fade">
                                      <p:cBhvr>
                                        <p:cTn id="120" dur="500"/>
                                        <p:tgtEl>
                                          <p:spTgt spid="62"/>
                                        </p:tgtEl>
                                      </p:cBhvr>
                                    </p:animEffect>
                                  </p:childTnLst>
                                </p:cTn>
                              </p:par>
                              <p:par>
                                <p:cTn id="121" presetID="53" presetClass="entr" presetSubtype="16" fill="hold" grpId="0" nodeType="withEffect">
                                  <p:stCondLst>
                                    <p:cond delay="0"/>
                                  </p:stCondLst>
                                  <p:childTnLst>
                                    <p:set>
                                      <p:cBhvr>
                                        <p:cTn id="122" dur="1" fill="hold">
                                          <p:stCondLst>
                                            <p:cond delay="0"/>
                                          </p:stCondLst>
                                        </p:cTn>
                                        <p:tgtEl>
                                          <p:spTgt spid="55"/>
                                        </p:tgtEl>
                                        <p:attrNameLst>
                                          <p:attrName>style.visibility</p:attrName>
                                        </p:attrNameLst>
                                      </p:cBhvr>
                                      <p:to>
                                        <p:strVal val="visible"/>
                                      </p:to>
                                    </p:set>
                                    <p:anim calcmode="lin" valueType="num">
                                      <p:cBhvr>
                                        <p:cTn id="123" dur="500" fill="hold"/>
                                        <p:tgtEl>
                                          <p:spTgt spid="55"/>
                                        </p:tgtEl>
                                        <p:attrNameLst>
                                          <p:attrName>ppt_w</p:attrName>
                                        </p:attrNameLst>
                                      </p:cBhvr>
                                      <p:tavLst>
                                        <p:tav tm="0">
                                          <p:val>
                                            <p:fltVal val="0"/>
                                          </p:val>
                                        </p:tav>
                                        <p:tav tm="100000">
                                          <p:val>
                                            <p:strVal val="#ppt_w"/>
                                          </p:val>
                                        </p:tav>
                                      </p:tavLst>
                                    </p:anim>
                                    <p:anim calcmode="lin" valueType="num">
                                      <p:cBhvr>
                                        <p:cTn id="124" dur="500" fill="hold"/>
                                        <p:tgtEl>
                                          <p:spTgt spid="55"/>
                                        </p:tgtEl>
                                        <p:attrNameLst>
                                          <p:attrName>ppt_h</p:attrName>
                                        </p:attrNameLst>
                                      </p:cBhvr>
                                      <p:tavLst>
                                        <p:tav tm="0">
                                          <p:val>
                                            <p:fltVal val="0"/>
                                          </p:val>
                                        </p:tav>
                                        <p:tav tm="100000">
                                          <p:val>
                                            <p:strVal val="#ppt_h"/>
                                          </p:val>
                                        </p:tav>
                                      </p:tavLst>
                                    </p:anim>
                                    <p:animEffect transition="in" filter="fade">
                                      <p:cBhvr>
                                        <p:cTn id="125" dur="500"/>
                                        <p:tgtEl>
                                          <p:spTgt spid="55"/>
                                        </p:tgtEl>
                                      </p:cBhvr>
                                    </p:animEffect>
                                  </p:childTnLst>
                                </p:cTn>
                              </p:par>
                            </p:childTnLst>
                          </p:cTn>
                        </p:par>
                      </p:childTnLst>
                    </p:cTn>
                  </p:par>
                  <p:par>
                    <p:cTn id="126" fill="hold">
                      <p:stCondLst>
                        <p:cond delay="indefinite"/>
                      </p:stCondLst>
                      <p:childTnLst>
                        <p:par>
                          <p:cTn id="127" fill="hold">
                            <p:stCondLst>
                              <p:cond delay="0"/>
                            </p:stCondLst>
                            <p:childTnLst>
                              <p:par>
                                <p:cTn id="128" presetID="53" presetClass="entr" presetSubtype="16" fill="hold" nodeType="clickEffect">
                                  <p:stCondLst>
                                    <p:cond delay="0"/>
                                  </p:stCondLst>
                                  <p:childTnLst>
                                    <p:set>
                                      <p:cBhvr>
                                        <p:cTn id="129" dur="1" fill="hold">
                                          <p:stCondLst>
                                            <p:cond delay="0"/>
                                          </p:stCondLst>
                                        </p:cTn>
                                        <p:tgtEl>
                                          <p:spTgt spid="65"/>
                                        </p:tgtEl>
                                        <p:attrNameLst>
                                          <p:attrName>style.visibility</p:attrName>
                                        </p:attrNameLst>
                                      </p:cBhvr>
                                      <p:to>
                                        <p:strVal val="visible"/>
                                      </p:to>
                                    </p:set>
                                    <p:anim calcmode="lin" valueType="num">
                                      <p:cBhvr>
                                        <p:cTn id="130" dur="500" fill="hold"/>
                                        <p:tgtEl>
                                          <p:spTgt spid="65"/>
                                        </p:tgtEl>
                                        <p:attrNameLst>
                                          <p:attrName>ppt_w</p:attrName>
                                        </p:attrNameLst>
                                      </p:cBhvr>
                                      <p:tavLst>
                                        <p:tav tm="0">
                                          <p:val>
                                            <p:fltVal val="0"/>
                                          </p:val>
                                        </p:tav>
                                        <p:tav tm="100000">
                                          <p:val>
                                            <p:strVal val="#ppt_w"/>
                                          </p:val>
                                        </p:tav>
                                      </p:tavLst>
                                    </p:anim>
                                    <p:anim calcmode="lin" valueType="num">
                                      <p:cBhvr>
                                        <p:cTn id="131" dur="500" fill="hold"/>
                                        <p:tgtEl>
                                          <p:spTgt spid="65"/>
                                        </p:tgtEl>
                                        <p:attrNameLst>
                                          <p:attrName>ppt_h</p:attrName>
                                        </p:attrNameLst>
                                      </p:cBhvr>
                                      <p:tavLst>
                                        <p:tav tm="0">
                                          <p:val>
                                            <p:fltVal val="0"/>
                                          </p:val>
                                        </p:tav>
                                        <p:tav tm="100000">
                                          <p:val>
                                            <p:strVal val="#ppt_h"/>
                                          </p:val>
                                        </p:tav>
                                      </p:tavLst>
                                    </p:anim>
                                    <p:animEffect transition="in" filter="fade">
                                      <p:cBhvr>
                                        <p:cTn id="132" dur="500"/>
                                        <p:tgtEl>
                                          <p:spTgt spid="65"/>
                                        </p:tgtEl>
                                      </p:cBhvr>
                                    </p:animEffect>
                                  </p:childTnLst>
                                </p:cTn>
                              </p:par>
                              <p:par>
                                <p:cTn id="133" presetID="53" presetClass="entr" presetSubtype="16" fill="hold" grpId="0" nodeType="withEffect">
                                  <p:stCondLst>
                                    <p:cond delay="0"/>
                                  </p:stCondLst>
                                  <p:childTnLst>
                                    <p:set>
                                      <p:cBhvr>
                                        <p:cTn id="134" dur="1" fill="hold">
                                          <p:stCondLst>
                                            <p:cond delay="0"/>
                                          </p:stCondLst>
                                        </p:cTn>
                                        <p:tgtEl>
                                          <p:spTgt spid="57"/>
                                        </p:tgtEl>
                                        <p:attrNameLst>
                                          <p:attrName>style.visibility</p:attrName>
                                        </p:attrNameLst>
                                      </p:cBhvr>
                                      <p:to>
                                        <p:strVal val="visible"/>
                                      </p:to>
                                    </p:set>
                                    <p:anim calcmode="lin" valueType="num">
                                      <p:cBhvr>
                                        <p:cTn id="135" dur="500" fill="hold"/>
                                        <p:tgtEl>
                                          <p:spTgt spid="57"/>
                                        </p:tgtEl>
                                        <p:attrNameLst>
                                          <p:attrName>ppt_w</p:attrName>
                                        </p:attrNameLst>
                                      </p:cBhvr>
                                      <p:tavLst>
                                        <p:tav tm="0">
                                          <p:val>
                                            <p:fltVal val="0"/>
                                          </p:val>
                                        </p:tav>
                                        <p:tav tm="100000">
                                          <p:val>
                                            <p:strVal val="#ppt_w"/>
                                          </p:val>
                                        </p:tav>
                                      </p:tavLst>
                                    </p:anim>
                                    <p:anim calcmode="lin" valueType="num">
                                      <p:cBhvr>
                                        <p:cTn id="136" dur="500" fill="hold"/>
                                        <p:tgtEl>
                                          <p:spTgt spid="57"/>
                                        </p:tgtEl>
                                        <p:attrNameLst>
                                          <p:attrName>ppt_h</p:attrName>
                                        </p:attrNameLst>
                                      </p:cBhvr>
                                      <p:tavLst>
                                        <p:tav tm="0">
                                          <p:val>
                                            <p:fltVal val="0"/>
                                          </p:val>
                                        </p:tav>
                                        <p:tav tm="100000">
                                          <p:val>
                                            <p:strVal val="#ppt_h"/>
                                          </p:val>
                                        </p:tav>
                                      </p:tavLst>
                                    </p:anim>
                                    <p:animEffect transition="in" filter="fade">
                                      <p:cBhvr>
                                        <p:cTn id="137" dur="500"/>
                                        <p:tgtEl>
                                          <p:spTgt spid="57"/>
                                        </p:tgtEl>
                                      </p:cBhvr>
                                    </p:animEffect>
                                  </p:childTnLst>
                                </p:cTn>
                              </p:par>
                            </p:childTnLst>
                          </p:cTn>
                        </p:par>
                      </p:childTnLst>
                    </p:cTn>
                  </p:par>
                  <p:par>
                    <p:cTn id="138" fill="hold">
                      <p:stCondLst>
                        <p:cond delay="indefinite"/>
                      </p:stCondLst>
                      <p:childTnLst>
                        <p:par>
                          <p:cTn id="139" fill="hold">
                            <p:stCondLst>
                              <p:cond delay="0"/>
                            </p:stCondLst>
                            <p:childTnLst>
                              <p:par>
                                <p:cTn id="140" presetID="53" presetClass="entr" presetSubtype="16" fill="hold" nodeType="clickEffect">
                                  <p:stCondLst>
                                    <p:cond delay="0"/>
                                  </p:stCondLst>
                                  <p:childTnLst>
                                    <p:set>
                                      <p:cBhvr>
                                        <p:cTn id="141" dur="1" fill="hold">
                                          <p:stCondLst>
                                            <p:cond delay="0"/>
                                          </p:stCondLst>
                                        </p:cTn>
                                        <p:tgtEl>
                                          <p:spTgt spid="60"/>
                                        </p:tgtEl>
                                        <p:attrNameLst>
                                          <p:attrName>style.visibility</p:attrName>
                                        </p:attrNameLst>
                                      </p:cBhvr>
                                      <p:to>
                                        <p:strVal val="visible"/>
                                      </p:to>
                                    </p:set>
                                    <p:anim calcmode="lin" valueType="num">
                                      <p:cBhvr>
                                        <p:cTn id="142" dur="500" fill="hold"/>
                                        <p:tgtEl>
                                          <p:spTgt spid="60"/>
                                        </p:tgtEl>
                                        <p:attrNameLst>
                                          <p:attrName>ppt_w</p:attrName>
                                        </p:attrNameLst>
                                      </p:cBhvr>
                                      <p:tavLst>
                                        <p:tav tm="0">
                                          <p:val>
                                            <p:fltVal val="0"/>
                                          </p:val>
                                        </p:tav>
                                        <p:tav tm="100000">
                                          <p:val>
                                            <p:strVal val="#ppt_w"/>
                                          </p:val>
                                        </p:tav>
                                      </p:tavLst>
                                    </p:anim>
                                    <p:anim calcmode="lin" valueType="num">
                                      <p:cBhvr>
                                        <p:cTn id="143" dur="500" fill="hold"/>
                                        <p:tgtEl>
                                          <p:spTgt spid="60"/>
                                        </p:tgtEl>
                                        <p:attrNameLst>
                                          <p:attrName>ppt_h</p:attrName>
                                        </p:attrNameLst>
                                      </p:cBhvr>
                                      <p:tavLst>
                                        <p:tav tm="0">
                                          <p:val>
                                            <p:fltVal val="0"/>
                                          </p:val>
                                        </p:tav>
                                        <p:tav tm="100000">
                                          <p:val>
                                            <p:strVal val="#ppt_h"/>
                                          </p:val>
                                        </p:tav>
                                      </p:tavLst>
                                    </p:anim>
                                    <p:animEffect transition="in" filter="fade">
                                      <p:cBhvr>
                                        <p:cTn id="144" dur="500"/>
                                        <p:tgtEl>
                                          <p:spTgt spid="60"/>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58"/>
                                        </p:tgtEl>
                                        <p:attrNameLst>
                                          <p:attrName>style.visibility</p:attrName>
                                        </p:attrNameLst>
                                      </p:cBhvr>
                                      <p:to>
                                        <p:strVal val="visible"/>
                                      </p:to>
                                    </p:set>
                                    <p:anim calcmode="lin" valueType="num">
                                      <p:cBhvr>
                                        <p:cTn id="147" dur="500" fill="hold"/>
                                        <p:tgtEl>
                                          <p:spTgt spid="58"/>
                                        </p:tgtEl>
                                        <p:attrNameLst>
                                          <p:attrName>ppt_w</p:attrName>
                                        </p:attrNameLst>
                                      </p:cBhvr>
                                      <p:tavLst>
                                        <p:tav tm="0">
                                          <p:val>
                                            <p:fltVal val="0"/>
                                          </p:val>
                                        </p:tav>
                                        <p:tav tm="100000">
                                          <p:val>
                                            <p:strVal val="#ppt_w"/>
                                          </p:val>
                                        </p:tav>
                                      </p:tavLst>
                                    </p:anim>
                                    <p:anim calcmode="lin" valueType="num">
                                      <p:cBhvr>
                                        <p:cTn id="148" dur="500" fill="hold"/>
                                        <p:tgtEl>
                                          <p:spTgt spid="58"/>
                                        </p:tgtEl>
                                        <p:attrNameLst>
                                          <p:attrName>ppt_h</p:attrName>
                                        </p:attrNameLst>
                                      </p:cBhvr>
                                      <p:tavLst>
                                        <p:tav tm="0">
                                          <p:val>
                                            <p:fltVal val="0"/>
                                          </p:val>
                                        </p:tav>
                                        <p:tav tm="100000">
                                          <p:val>
                                            <p:strVal val="#ppt_h"/>
                                          </p:val>
                                        </p:tav>
                                      </p:tavLst>
                                    </p:anim>
                                    <p:animEffect transition="in" filter="fade">
                                      <p:cBhvr>
                                        <p:cTn id="14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8" grpId="0" animBg="1"/>
      <p:bldP spid="39" grpId="0" animBg="1"/>
      <p:bldP spid="40" grpId="0" animBg="1"/>
      <p:bldP spid="41" grpId="0" animBg="1"/>
      <p:bldP spid="42" grpId="0" animBg="1"/>
      <p:bldP spid="55" grpId="0" animBg="1"/>
      <p:bldP spid="57" grpId="0" animBg="1"/>
      <p:bldP spid="58" grpId="0" animBg="1"/>
      <p:bldP spid="6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6E207B14-4D54-461A-8565-00B872749251}"/>
              </a:ext>
            </a:extLst>
          </p:cNvPr>
          <p:cNvSpPr txBox="1">
            <a:spLocks/>
          </p:cNvSpPr>
          <p:nvPr/>
        </p:nvSpPr>
        <p:spPr>
          <a:xfrm>
            <a:off x="0" y="40240"/>
            <a:ext cx="10972800" cy="1143000"/>
          </a:xfrm>
          <a:prstGeom prst="rect">
            <a:avLst/>
          </a:prstGeom>
        </p:spPr>
        <p:txBody>
          <a:bodyPr vert="horz" lIns="91438" tIns="45719" rIns="91438" bIns="45719" rtlCol="0" anchor="ctr">
            <a:norm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r>
              <a:rPr lang="en-IN" b="1" dirty="0">
                <a:latin typeface="Times New Roman" panose="02020603050405020304" pitchFamily="18" charset="0"/>
                <a:cs typeface="Times New Roman" panose="02020603050405020304" pitchFamily="18" charset="0"/>
              </a:rPr>
              <a:t>Marking</a:t>
            </a:r>
            <a:r>
              <a:rPr lang="en-IN" sz="4800" b="1" dirty="0">
                <a:latin typeface="Times New Roman" panose="02020603050405020304" pitchFamily="18" charset="0"/>
                <a:cs typeface="Times New Roman" panose="02020603050405020304" pitchFamily="18" charset="0"/>
              </a:rPr>
              <a:t> scheme</a:t>
            </a:r>
          </a:p>
        </p:txBody>
      </p:sp>
      <p:pic>
        <p:nvPicPr>
          <p:cNvPr id="10" name="Picture 9">
            <a:extLst>
              <a:ext uri="{FF2B5EF4-FFF2-40B4-BE49-F238E27FC236}">
                <a16:creationId xmlns="" xmlns:a16="http://schemas.microsoft.com/office/drawing/2014/main" id="{C5D58FCD-A021-4792-992E-9F84B1932F6F}"/>
              </a:ext>
            </a:extLst>
          </p:cNvPr>
          <p:cNvPicPr>
            <a:picLocks noChangeAspect="1"/>
          </p:cNvPicPr>
          <p:nvPr/>
        </p:nvPicPr>
        <p:blipFill>
          <a:blip r:embed="rId2"/>
          <a:stretch>
            <a:fillRect/>
          </a:stretch>
        </p:blipFill>
        <p:spPr>
          <a:xfrm>
            <a:off x="8051837" y="357965"/>
            <a:ext cx="808452" cy="804859"/>
          </a:xfrm>
          <a:prstGeom prst="rect">
            <a:avLst/>
          </a:prstGeom>
        </p:spPr>
      </p:pic>
      <p:cxnSp>
        <p:nvCxnSpPr>
          <p:cNvPr id="13" name="Straight Connector 12">
            <a:extLst>
              <a:ext uri="{FF2B5EF4-FFF2-40B4-BE49-F238E27FC236}">
                <a16:creationId xmlns="" xmlns:a16="http://schemas.microsoft.com/office/drawing/2014/main" id="{0356C71F-F6C2-4E40-8E84-83001BC16E6F}"/>
              </a:ext>
            </a:extLst>
          </p:cNvPr>
          <p:cNvCxnSpPr>
            <a:cxnSpLocks/>
          </p:cNvCxnSpPr>
          <p:nvPr/>
        </p:nvCxnSpPr>
        <p:spPr>
          <a:xfrm>
            <a:off x="4662196" y="1326021"/>
            <a:ext cx="0" cy="5427659"/>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 xmlns:a16="http://schemas.microsoft.com/office/drawing/2014/main" id="{0F9B6FB5-91EB-4316-8CAF-063B4F0C2FEC}"/>
              </a:ext>
            </a:extLst>
          </p:cNvPr>
          <p:cNvSpPr/>
          <p:nvPr/>
        </p:nvSpPr>
        <p:spPr>
          <a:xfrm>
            <a:off x="-170916" y="1162824"/>
            <a:ext cx="5225016" cy="523220"/>
          </a:xfrm>
          <a:prstGeom prst="rect">
            <a:avLst/>
          </a:prstGeom>
          <a:noFill/>
        </p:spPr>
        <p:txBody>
          <a:bodyPr wrap="square" lIns="91440" tIns="45720" rIns="91440" bIns="45720">
            <a:spAutoFit/>
          </a:bodyPr>
          <a:lstStyle/>
          <a:p>
            <a:pPr algn="ctr"/>
            <a:r>
              <a:rPr lang="en-US" sz="2800" b="1" cap="none" spc="0"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SINGLE-PLAYER</a:t>
            </a:r>
            <a:endParaRPr lang="en-US" sz="2400" b="1" cap="none" spc="0"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 xmlns:a16="http://schemas.microsoft.com/office/drawing/2014/main" id="{F15303D8-6A7F-4D96-81DD-0349A866D90F}"/>
              </a:ext>
            </a:extLst>
          </p:cNvPr>
          <p:cNvSpPr txBox="1"/>
          <p:nvPr/>
        </p:nvSpPr>
        <p:spPr>
          <a:xfrm>
            <a:off x="5323758" y="1183240"/>
            <a:ext cx="6096000" cy="523220"/>
          </a:xfrm>
          <a:prstGeom prst="rect">
            <a:avLst/>
          </a:prstGeom>
          <a:noFill/>
        </p:spPr>
        <p:txBody>
          <a:bodyPr wrap="square">
            <a:spAutoFit/>
          </a:bodyPr>
          <a:lstStyle/>
          <a:p>
            <a:pPr algn="ctr"/>
            <a:r>
              <a:rPr lang="en-US" sz="2800" b="1"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MULTI</a:t>
            </a:r>
            <a:r>
              <a:rPr lang="en-US" sz="2800" b="1" cap="none" spc="0"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-PLAYER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250" y="1748593"/>
            <a:ext cx="3872170" cy="484021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8194" y="1748593"/>
            <a:ext cx="7135739" cy="4840213"/>
          </a:xfrm>
          <a:prstGeom prst="rect">
            <a:avLst/>
          </a:prstGeom>
        </p:spPr>
      </p:pic>
    </p:spTree>
    <p:extLst>
      <p:ext uri="{BB962C8B-B14F-4D97-AF65-F5344CB8AC3E}">
        <p14:creationId xmlns:p14="http://schemas.microsoft.com/office/powerpoint/2010/main" val="396371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69A6F2-831E-414A-B3F0-B405EB658B47}"/>
              </a:ext>
            </a:extLst>
          </p:cNvPr>
          <p:cNvSpPr>
            <a:spLocks noGrp="1"/>
          </p:cNvSpPr>
          <p:nvPr>
            <p:ph type="title"/>
          </p:nvPr>
        </p:nvSpPr>
        <p:spPr>
          <a:xfrm>
            <a:off x="-487680" y="1133710"/>
            <a:ext cx="10972800" cy="1143000"/>
          </a:xfrm>
        </p:spPr>
        <p:txBody>
          <a:bodyPr>
            <a:normAutofit/>
          </a:bodyPr>
          <a:lstStyle/>
          <a:p>
            <a:r>
              <a:rPr lang="en-IN" sz="6000" b="1"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 xmlns:a16="http://schemas.microsoft.com/office/drawing/2014/main" id="{4DD8DB35-4346-4212-9397-74F25A55B8E5}"/>
              </a:ext>
            </a:extLst>
          </p:cNvPr>
          <p:cNvSpPr>
            <a:spLocks noGrp="1"/>
          </p:cNvSpPr>
          <p:nvPr>
            <p:ph idx="1"/>
          </p:nvPr>
        </p:nvSpPr>
        <p:spPr>
          <a:xfrm>
            <a:off x="1394173" y="3150388"/>
            <a:ext cx="8354664" cy="1377095"/>
          </a:xfrm>
        </p:spPr>
        <p:txBody>
          <a:bodyPr>
            <a:normAutofit/>
          </a:bodyPr>
          <a:lstStyle/>
          <a:p>
            <a:pPr marL="0" indent="0" algn="just">
              <a:buNone/>
            </a:pPr>
            <a:r>
              <a:rPr lang="en-IN" sz="2000" dirty="0">
                <a:latin typeface="Times New Roman" panose="02020603050405020304" pitchFamily="18" charset="0"/>
                <a:cs typeface="Times New Roman" panose="02020603050405020304" pitchFamily="18" charset="0"/>
              </a:rPr>
              <a:t>As most text-based games are in single player mode and players miss the exciting catches. So we are building a text based multiplayer game in a limited time frame, where the questions will be like a ride and will make the user’s mind blend.</a:t>
            </a:r>
          </a:p>
        </p:txBody>
      </p:sp>
      <p:pic>
        <p:nvPicPr>
          <p:cNvPr id="7" name="Picture 6">
            <a:extLst>
              <a:ext uri="{FF2B5EF4-FFF2-40B4-BE49-F238E27FC236}">
                <a16:creationId xmlns="" xmlns:a16="http://schemas.microsoft.com/office/drawing/2014/main" id="{3BA0EFB9-60AE-412E-B87C-CE841CEB75E5}"/>
              </a:ext>
            </a:extLst>
          </p:cNvPr>
          <p:cNvPicPr>
            <a:picLocks noChangeAspect="1"/>
          </p:cNvPicPr>
          <p:nvPr/>
        </p:nvPicPr>
        <p:blipFill>
          <a:blip r:embed="rId2"/>
          <a:stretch>
            <a:fillRect/>
          </a:stretch>
        </p:blipFill>
        <p:spPr>
          <a:xfrm>
            <a:off x="8834437" y="260032"/>
            <a:ext cx="2143125" cy="2143125"/>
          </a:xfrm>
          <a:prstGeom prst="rect">
            <a:avLst/>
          </a:prstGeom>
        </p:spPr>
      </p:pic>
    </p:spTree>
    <p:extLst>
      <p:ext uri="{BB962C8B-B14F-4D97-AF65-F5344CB8AC3E}">
        <p14:creationId xmlns:p14="http://schemas.microsoft.com/office/powerpoint/2010/main" val="30514475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15355</TotalTime>
  <Words>1475</Words>
  <Application>Microsoft Office PowerPoint</Application>
  <PresentationFormat>Widescreen</PresentationFormat>
  <Paragraphs>369</Paragraphs>
  <Slides>31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Cambria</vt:lpstr>
      <vt:lpstr>Times New Roman</vt:lpstr>
      <vt:lpstr>Wingdings</vt:lpstr>
      <vt:lpstr>Office Theme</vt:lpstr>
      <vt:lpstr>PowerPoint Presentation</vt:lpstr>
      <vt:lpstr>“Quizander”- A Text-based  Multiplayer Game</vt:lpstr>
      <vt:lpstr>PowerPoint Presentation</vt:lpstr>
      <vt:lpstr>Index</vt:lpstr>
      <vt:lpstr>Abstract</vt:lpstr>
      <vt:lpstr>Introduction</vt:lpstr>
      <vt:lpstr>PowerPoint Presentation</vt:lpstr>
      <vt:lpstr>PowerPoint Presentation</vt:lpstr>
      <vt:lpstr>Problem Statement</vt:lpstr>
      <vt:lpstr>Objectives</vt:lpstr>
      <vt:lpstr>Methodology</vt:lpstr>
      <vt:lpstr>Functioning Of Game</vt:lpstr>
      <vt:lpstr>Concepts Used</vt:lpstr>
      <vt:lpstr>Algorithms</vt:lpstr>
      <vt:lpstr>2. Marking under Time Algorithm</vt:lpstr>
      <vt:lpstr>3. Rabin-Karp Algorithm for Pattern Searching:-</vt:lpstr>
      <vt:lpstr>Pseudocode For Main Window Screen</vt:lpstr>
      <vt:lpstr>Output</vt:lpstr>
      <vt:lpstr>Pseudocode For 10 Second Observer</vt:lpstr>
      <vt:lpstr>Output</vt:lpstr>
      <vt:lpstr>Pseudocode For Match The Following And Polling Round And Ultimate Fusion</vt:lpstr>
      <vt:lpstr>OUTPUT</vt:lpstr>
      <vt:lpstr>OUTPUT</vt:lpstr>
      <vt:lpstr>Getting the Ways Out</vt:lpstr>
      <vt:lpstr>OUTPUT</vt:lpstr>
      <vt:lpstr>Challenges Faced</vt:lpstr>
      <vt:lpstr>Plan of Work</vt:lpstr>
      <vt:lpstr>System Requirements</vt:lpstr>
      <vt:lpstr>Outcome</vt:lpstr>
      <vt:lpstr>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creator>Apple 2</dc:creator>
  <cp:lastModifiedBy>Rishav Singh</cp:lastModifiedBy>
  <cp:revision>899</cp:revision>
  <cp:lastPrinted>2017-08-16T11:40:20Z</cp:lastPrinted>
  <dcterms:created xsi:type="dcterms:W3CDTF">2017-08-14T08:34:40Z</dcterms:created>
  <dcterms:modified xsi:type="dcterms:W3CDTF">2020-12-07T04:11:09Z</dcterms:modified>
</cp:coreProperties>
</file>